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70" r:id="rId1"/>
    <p:sldMasterId id="2147483792" r:id="rId2"/>
  </p:sldMasterIdLst>
  <p:notesMasterIdLst>
    <p:notesMasterId r:id="rId20"/>
  </p:notesMasterIdLst>
  <p:handoutMasterIdLst>
    <p:handoutMasterId r:id="rId21"/>
  </p:handoutMasterIdLst>
  <p:sldIdLst>
    <p:sldId id="816" r:id="rId3"/>
    <p:sldId id="786" r:id="rId4"/>
    <p:sldId id="796" r:id="rId5"/>
    <p:sldId id="811" r:id="rId6"/>
    <p:sldId id="813" r:id="rId7"/>
    <p:sldId id="797" r:id="rId8"/>
    <p:sldId id="788" r:id="rId9"/>
    <p:sldId id="789" r:id="rId10"/>
    <p:sldId id="790" r:id="rId11"/>
    <p:sldId id="791" r:id="rId12"/>
    <p:sldId id="792" r:id="rId13"/>
    <p:sldId id="798" r:id="rId14"/>
    <p:sldId id="817" r:id="rId15"/>
    <p:sldId id="818" r:id="rId16"/>
    <p:sldId id="819" r:id="rId17"/>
    <p:sldId id="800" r:id="rId18"/>
    <p:sldId id="609" r:id="rId19"/>
  </p:sldIdLst>
  <p:sldSz cx="12192000" cy="6858000"/>
  <p:notesSz cx="6669088" cy="9926638"/>
  <p:embeddedFontLst>
    <p:embeddedFont>
      <p:font typeface="Bebas Neue" panose="020B0506020202020201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italic r:id="rId34"/>
    </p:embeddedFont>
  </p:embeddedFontLst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669" userDrawn="1">
          <p15:clr>
            <a:srgbClr val="A4A3A4"/>
          </p15:clr>
        </p15:guide>
        <p15:guide id="4" orient="horz" pos="2908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orient="horz" pos="3955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9" pos="328" userDrawn="1">
          <p15:clr>
            <a:srgbClr val="A4A3A4"/>
          </p15:clr>
        </p15:guide>
        <p15:guide id="10" pos="6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" initials="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C"/>
    <a:srgbClr val="555555"/>
    <a:srgbClr val="083347"/>
    <a:srgbClr val="C9C9C9"/>
    <a:srgbClr val="B6E4F6"/>
    <a:srgbClr val="FF7D04"/>
    <a:srgbClr val="00944B"/>
    <a:srgbClr val="F5C500"/>
    <a:srgbClr val="F443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309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630" y="108"/>
      </p:cViewPr>
      <p:guideLst>
        <p:guide orient="horz" pos="3657"/>
        <p:guide pos="3840"/>
        <p:guide pos="9669"/>
        <p:guide orient="horz" pos="2908"/>
        <p:guide orient="horz"/>
        <p:guide/>
        <p:guide orient="horz" pos="3955"/>
        <p:guide orient="horz" pos="935"/>
        <p:guide pos="328"/>
        <p:guide pos="6448"/>
      </p:guideLst>
    </p:cSldViewPr>
  </p:slideViewPr>
  <p:outlineViewPr>
    <p:cViewPr>
      <p:scale>
        <a:sx n="33" d="100"/>
        <a:sy n="33" d="100"/>
      </p:scale>
      <p:origin x="0" y="27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9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, Daniel" userId="407d2fe5-3b11-4779-a7bf-b2d62ae89790" providerId="ADAL" clId="{E336757C-7C5B-48BB-ACBC-BA890333BEF6}"/>
    <pc:docChg chg="modSld">
      <pc:chgData name="Wille, Daniel" userId="407d2fe5-3b11-4779-a7bf-b2d62ae89790" providerId="ADAL" clId="{E336757C-7C5B-48BB-ACBC-BA890333BEF6}" dt="2019-02-07T08:12:40.265" v="17" actId="20577"/>
      <pc:docMkLst>
        <pc:docMk/>
      </pc:docMkLst>
      <pc:sldChg chg="modSp">
        <pc:chgData name="Wille, Daniel" userId="407d2fe5-3b11-4779-a7bf-b2d62ae89790" providerId="ADAL" clId="{E336757C-7C5B-48BB-ACBC-BA890333BEF6}" dt="2019-02-07T08:12:40.265" v="17" actId="20577"/>
        <pc:sldMkLst>
          <pc:docMk/>
          <pc:sldMk cId="1773493957" sldId="798"/>
        </pc:sldMkLst>
        <pc:spChg chg="mod">
          <ac:chgData name="Wille, Daniel" userId="407d2fe5-3b11-4779-a7bf-b2d62ae89790" providerId="ADAL" clId="{E336757C-7C5B-48BB-ACBC-BA890333BEF6}" dt="2019-02-07T08:12:40.265" v="17" actId="20577"/>
          <ac:spMkLst>
            <pc:docMk/>
            <pc:sldMk cId="1773493957" sldId="798"/>
            <ac:spMk id="36" creationId="{5744FC35-58D4-4210-8CCD-9DF789FEDB26}"/>
          </ac:spMkLst>
        </pc:spChg>
      </pc:sldChg>
    </pc:docChg>
  </pc:docChgLst>
  <pc:docChgLst>
    <pc:chgData name="Wille, Daniel" userId="407d2fe5-3b11-4779-a7bf-b2d62ae89790" providerId="ADAL" clId="{019630A3-F485-48E8-8578-15CC9ED98A86}"/>
    <pc:docChg chg="modSld">
      <pc:chgData name="Wille, Daniel" userId="407d2fe5-3b11-4779-a7bf-b2d62ae89790" providerId="ADAL" clId="{019630A3-F485-48E8-8578-15CC9ED98A86}" dt="2019-02-12T06:52:14.688" v="0" actId="20577"/>
      <pc:docMkLst>
        <pc:docMk/>
      </pc:docMkLst>
      <pc:sldChg chg="modSp">
        <pc:chgData name="Wille, Daniel" userId="407d2fe5-3b11-4779-a7bf-b2d62ae89790" providerId="ADAL" clId="{019630A3-F485-48E8-8578-15CC9ED98A86}" dt="2019-02-12T06:52:14.688" v="0" actId="20577"/>
        <pc:sldMkLst>
          <pc:docMk/>
          <pc:sldMk cId="384779846" sldId="796"/>
        </pc:sldMkLst>
        <pc:spChg chg="mod">
          <ac:chgData name="Wille, Daniel" userId="407d2fe5-3b11-4779-a7bf-b2d62ae89790" providerId="ADAL" clId="{019630A3-F485-48E8-8578-15CC9ED98A86}" dt="2019-02-12T06:52:14.688" v="0" actId="20577"/>
          <ac:spMkLst>
            <pc:docMk/>
            <pc:sldMk cId="384779846" sldId="796"/>
            <ac:spMk id="2" creationId="{5CF5A77F-DB80-4FDC-9B14-4C62FC4D310A}"/>
          </ac:spMkLst>
        </pc:spChg>
      </pc:sldChg>
    </pc:docChg>
  </pc:docChgLst>
  <pc:docChgLst>
    <pc:chgData name="Wille, Daniel" userId="407d2fe5-3b11-4779-a7bf-b2d62ae89790" providerId="ADAL" clId="{0FC02EBA-BF2D-4855-8038-DAC3A31737C6}"/>
  </pc:docChgLst>
  <pc:docChgLst>
    <pc:chgData name="Daniel Wille" userId="407d2fe5-3b11-4779-a7bf-b2d62ae89790" providerId="ADAL" clId="{0C7DC042-6EA6-485C-9212-01C8FC65E632}"/>
    <pc:docChg chg="undo addSld delSld modSld sldOrd">
      <pc:chgData name="Daniel Wille" userId="407d2fe5-3b11-4779-a7bf-b2d62ae89790" providerId="ADAL" clId="{0C7DC042-6EA6-485C-9212-01C8FC65E632}" dt="2018-12-17T09:12:23.497" v="17" actId="2696"/>
      <pc:docMkLst>
        <pc:docMk/>
      </pc:docMkLst>
      <pc:sldChg chg="add ord">
        <pc:chgData name="Daniel Wille" userId="407d2fe5-3b11-4779-a7bf-b2d62ae89790" providerId="ADAL" clId="{0C7DC042-6EA6-485C-9212-01C8FC65E632}" dt="2018-12-17T09:11:37.850" v="6"/>
        <pc:sldMkLst>
          <pc:docMk/>
          <pc:sldMk cId="1709739643" sldId="609"/>
        </pc:sldMkLst>
      </pc:sldChg>
      <pc:sldChg chg="modSp">
        <pc:chgData name="Daniel Wille" userId="407d2fe5-3b11-4779-a7bf-b2d62ae89790" providerId="ADAL" clId="{0C7DC042-6EA6-485C-9212-01C8FC65E632}" dt="2018-12-17T09:11:09.668" v="2" actId="6549"/>
        <pc:sldMkLst>
          <pc:docMk/>
          <pc:sldMk cId="1795461721" sldId="786"/>
        </pc:sldMkLst>
        <pc:spChg chg="mod">
          <ac:chgData name="Daniel Wille" userId="407d2fe5-3b11-4779-a7bf-b2d62ae89790" providerId="ADAL" clId="{0C7DC042-6EA6-485C-9212-01C8FC65E632}" dt="2018-12-17T09:11:09.668" v="2" actId="6549"/>
          <ac:spMkLst>
            <pc:docMk/>
            <pc:sldMk cId="1795461721" sldId="786"/>
            <ac:spMk id="2" creationId="{00000000-0000-0000-0000-000000000000}"/>
          </ac:spMkLst>
        </pc:spChg>
      </pc:sldChg>
      <pc:sldChg chg="modSp">
        <pc:chgData name="Daniel Wille" userId="407d2fe5-3b11-4779-a7bf-b2d62ae89790" providerId="ADAL" clId="{0C7DC042-6EA6-485C-9212-01C8FC65E632}" dt="2018-12-17T09:11:15.702" v="3" actId="6549"/>
        <pc:sldMkLst>
          <pc:docMk/>
          <pc:sldMk cId="2030515398" sldId="792"/>
        </pc:sldMkLst>
        <pc:spChg chg="mod">
          <ac:chgData name="Daniel Wille" userId="407d2fe5-3b11-4779-a7bf-b2d62ae89790" providerId="ADAL" clId="{0C7DC042-6EA6-485C-9212-01C8FC65E632}" dt="2018-12-17T09:11:15.702" v="3" actId="6549"/>
          <ac:spMkLst>
            <pc:docMk/>
            <pc:sldMk cId="2030515398" sldId="792"/>
            <ac:spMk id="2" creationId="{00000000-0000-0000-0000-000000000000}"/>
          </ac:spMkLst>
        </pc:spChg>
      </pc:sldChg>
      <pc:sldChg chg="modSp">
        <pc:chgData name="Daniel Wille" userId="407d2fe5-3b11-4779-a7bf-b2d62ae89790" providerId="ADAL" clId="{0C7DC042-6EA6-485C-9212-01C8FC65E632}" dt="2018-12-17T09:11:21.865" v="4" actId="207"/>
        <pc:sldMkLst>
          <pc:docMk/>
          <pc:sldMk cId="3750819202" sldId="800"/>
        </pc:sldMkLst>
        <pc:spChg chg="mod">
          <ac:chgData name="Daniel Wille" userId="407d2fe5-3b11-4779-a7bf-b2d62ae89790" providerId="ADAL" clId="{0C7DC042-6EA6-485C-9212-01C8FC65E632}" dt="2018-12-17T09:11:21.865" v="4" actId="207"/>
          <ac:spMkLst>
            <pc:docMk/>
            <pc:sldMk cId="3750819202" sldId="800"/>
            <ac:spMk id="4" creationId="{FFC7220B-320B-481D-A8C7-8D68D72739A3}"/>
          </ac:spMkLst>
        </pc:spChg>
      </pc:sldChg>
      <pc:sldChg chg="modSp">
        <pc:chgData name="Daniel Wille" userId="407d2fe5-3b11-4779-a7bf-b2d62ae89790" providerId="ADAL" clId="{0C7DC042-6EA6-485C-9212-01C8FC65E632}" dt="2018-12-17T09:11:01.576" v="1" actId="113"/>
        <pc:sldMkLst>
          <pc:docMk/>
          <pc:sldMk cId="2632785985" sldId="816"/>
        </pc:sldMkLst>
        <pc:spChg chg="mod">
          <ac:chgData name="Daniel Wille" userId="407d2fe5-3b11-4779-a7bf-b2d62ae89790" providerId="ADAL" clId="{0C7DC042-6EA6-485C-9212-01C8FC65E632}" dt="2018-12-17T09:11:01.576" v="1" actId="113"/>
          <ac:spMkLst>
            <pc:docMk/>
            <pc:sldMk cId="2632785985" sldId="816"/>
            <ac:spMk id="2" creationId="{47888C5C-6B70-41F1-82A7-487EA4F8CB87}"/>
          </ac:spMkLst>
        </pc:spChg>
      </pc:sldChg>
      <pc:sldChg chg="modSp add">
        <pc:chgData name="Daniel Wille" userId="407d2fe5-3b11-4779-a7bf-b2d62ae89790" providerId="ADAL" clId="{0C7DC042-6EA6-485C-9212-01C8FC65E632}" dt="2018-12-17T09:12:14.561" v="14"/>
        <pc:sldMkLst>
          <pc:docMk/>
          <pc:sldMk cId="258546953" sldId="817"/>
        </pc:sldMkLst>
        <pc:spChg chg="mod">
          <ac:chgData name="Daniel Wille" userId="407d2fe5-3b11-4779-a7bf-b2d62ae89790" providerId="ADAL" clId="{0C7DC042-6EA6-485C-9212-01C8FC65E632}" dt="2018-12-17T09:12:14.561" v="14"/>
          <ac:spMkLst>
            <pc:docMk/>
            <pc:sldMk cId="258546953" sldId="817"/>
            <ac:spMk id="17" creationId="{22088722-8854-421D-BB1C-F1CB0504EAA9}"/>
          </ac:spMkLst>
        </pc:spChg>
      </pc:sldChg>
      <pc:sldChg chg="modSp add">
        <pc:chgData name="Daniel Wille" userId="407d2fe5-3b11-4779-a7bf-b2d62ae89790" providerId="ADAL" clId="{0C7DC042-6EA6-485C-9212-01C8FC65E632}" dt="2018-12-17T09:12:18.124" v="15"/>
        <pc:sldMkLst>
          <pc:docMk/>
          <pc:sldMk cId="250088735" sldId="818"/>
        </pc:sldMkLst>
        <pc:spChg chg="mod">
          <ac:chgData name="Daniel Wille" userId="407d2fe5-3b11-4779-a7bf-b2d62ae89790" providerId="ADAL" clId="{0C7DC042-6EA6-485C-9212-01C8FC65E632}" dt="2018-12-17T09:12:18.124" v="15"/>
          <ac:spMkLst>
            <pc:docMk/>
            <pc:sldMk cId="250088735" sldId="818"/>
            <ac:spMk id="17" creationId="{22088722-8854-421D-BB1C-F1CB0504EAA9}"/>
          </ac:spMkLst>
        </pc:spChg>
      </pc:sldChg>
      <pc:sldChg chg="modSp add">
        <pc:chgData name="Daniel Wille" userId="407d2fe5-3b11-4779-a7bf-b2d62ae89790" providerId="ADAL" clId="{0C7DC042-6EA6-485C-9212-01C8FC65E632}" dt="2018-12-17T09:12:21.640" v="16"/>
        <pc:sldMkLst>
          <pc:docMk/>
          <pc:sldMk cId="1887569950" sldId="819"/>
        </pc:sldMkLst>
        <pc:spChg chg="mod">
          <ac:chgData name="Daniel Wille" userId="407d2fe5-3b11-4779-a7bf-b2d62ae89790" providerId="ADAL" clId="{0C7DC042-6EA6-485C-9212-01C8FC65E632}" dt="2018-12-17T09:12:21.640" v="16"/>
          <ac:spMkLst>
            <pc:docMk/>
            <pc:sldMk cId="1887569950" sldId="819"/>
            <ac:spMk id="17" creationId="{22088722-8854-421D-BB1C-F1CB0504EA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39F0-67F7-47CA-98D5-0127F7C14ECB}" type="datetimeFigureOut">
              <a:rPr lang="de-DE" smtClean="0"/>
              <a:t>12.02.2019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595F-8E4E-4171-A522-0BBDA941F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2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12.02.2019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ur Titel">
    <p:bg>
      <p:bgPr>
        <a:solidFill>
          <a:srgbClr val="C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4" y="410830"/>
            <a:ext cx="11097217" cy="1073122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324" y="1120467"/>
            <a:ext cx="11097007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 baseline="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146C73-58E3-4180-860E-A9734BE9D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4" y="6291073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D22D3A-BDAB-49C9-9FC6-E45E077C3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4" y="6291073"/>
            <a:ext cx="1102731" cy="430405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877891E5-4D3C-423C-A363-51E753CF4E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D4D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FF235B-B6BF-405F-8700-C49934D19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033" y="6287504"/>
            <a:ext cx="1102731" cy="430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58B67-7E03-4104-B20A-42FB4259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59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 Titel"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4" y="410830"/>
            <a:ext cx="11097217" cy="1073122"/>
          </a:xfrm>
          <a:prstGeom prst="rect">
            <a:avLst/>
          </a:prstGeom>
        </p:spPr>
        <p:txBody>
          <a:bodyPr lIns="0"/>
          <a:lstStyle>
            <a:lvl1pPr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324" y="1066837"/>
            <a:ext cx="11097007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Subline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9E46E-E212-4464-8940-7C9F5EA7F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3" y="6287504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D9AEF2-FDBE-4B11-9946-5753AA9A2D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3" y="6287504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DC76FD-9820-4F42-9A25-B39D92BB1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4" y="6291073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D22D3A-BDAB-49C9-9FC6-E45E077C3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4" y="6291073"/>
            <a:ext cx="1102731" cy="430405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877891E5-4D3C-423C-A363-51E753CF4E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D4D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FF235B-B6BF-405F-8700-C49934D19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033" y="6287504"/>
            <a:ext cx="1102731" cy="430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58B67-7E03-4104-B20A-42FB4259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7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ur Titel">
    <p:bg>
      <p:bgPr>
        <a:solidFill>
          <a:srgbClr val="C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4" y="410830"/>
            <a:ext cx="11097217" cy="1073122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324" y="1120467"/>
            <a:ext cx="11097007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 baseline="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146C73-58E3-4180-860E-A9734BE9D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4" y="6291073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 Titel"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4" y="410830"/>
            <a:ext cx="11097217" cy="1073122"/>
          </a:xfrm>
          <a:prstGeom prst="rect">
            <a:avLst/>
          </a:prstGeom>
        </p:spPr>
        <p:txBody>
          <a:bodyPr lIns="0"/>
          <a:lstStyle>
            <a:lvl1pPr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324" y="1066837"/>
            <a:ext cx="11097007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Subline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9E46E-E212-4464-8940-7C9F5EA7F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3" y="6287504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D9AEF2-FDBE-4B11-9946-5753AA9A2D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3" y="6287504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DC76FD-9820-4F42-9A25-B39D92BB1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34" y="6291073"/>
            <a:ext cx="1102731" cy="4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26CC-E1C3-4738-BF04-68594B3D56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56" r:id="rId2"/>
    <p:sldLayoutId id="2147483788" r:id="rId3"/>
    <p:sldLayoutId id="2147483791" r:id="rId4"/>
    <p:sldLayoutId id="21474837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26CC-E1C3-4738-BF04-68594B3D56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88C5C-6B70-41F1-82A7-487EA4F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5400" b="1" dirty="0"/>
            </a:br>
            <a:br>
              <a:rPr lang="en-GB" sz="5400" b="1" dirty="0"/>
            </a:br>
            <a:br>
              <a:rPr lang="en-GB" sz="5400" b="1" dirty="0"/>
            </a:br>
            <a:br>
              <a:rPr lang="en-GB" sz="5400" b="1" dirty="0"/>
            </a:br>
            <a:br>
              <a:rPr lang="en-GB" sz="5400" b="1" dirty="0"/>
            </a:br>
            <a:r>
              <a:rPr lang="en-GB" sz="5400" b="1" dirty="0" err="1"/>
              <a:t>COMfortel</a:t>
            </a:r>
            <a:r>
              <a:rPr lang="en-GB" sz="5400" b="1" dirty="0"/>
              <a:t> Mobile Business</a:t>
            </a:r>
            <a:br>
              <a:rPr lang="en-GB" sz="5400" b="1" dirty="0"/>
            </a:br>
            <a:r>
              <a:rPr lang="en-GB" sz="5400" b="1" dirty="0"/>
              <a:t>PBX Manager</a:t>
            </a:r>
          </a:p>
        </p:txBody>
      </p:sp>
    </p:spTree>
    <p:extLst>
      <p:ext uri="{BB962C8B-B14F-4D97-AF65-F5344CB8AC3E}">
        <p14:creationId xmlns:p14="http://schemas.microsoft.com/office/powerpoint/2010/main" val="26327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387CCA-A502-4423-B53B-304F4EA0BDB8}"/>
              </a:ext>
            </a:extLst>
          </p:cNvPr>
          <p:cNvGrpSpPr/>
          <p:nvPr/>
        </p:nvGrpSpPr>
        <p:grpSpPr>
          <a:xfrm>
            <a:off x="6552160" y="137941"/>
            <a:ext cx="3032474" cy="6529559"/>
            <a:chOff x="4204739" y="137941"/>
            <a:chExt cx="3032474" cy="6529559"/>
          </a:xfrm>
        </p:grpSpPr>
        <p:grpSp>
          <p:nvGrpSpPr>
            <p:cNvPr id="28" name="Gruppieren 27"/>
            <p:cNvGrpSpPr/>
            <p:nvPr/>
          </p:nvGrpSpPr>
          <p:grpSpPr bwMode="gray">
            <a:xfrm>
              <a:off x="4204739" y="137941"/>
              <a:ext cx="3032474" cy="6529559"/>
              <a:chOff x="13019088" y="6337300"/>
              <a:chExt cx="1008063" cy="2122488"/>
            </a:xfrm>
          </p:grpSpPr>
          <p:sp>
            <p:nvSpPr>
              <p:cNvPr id="29" name="Freeform 52"/>
              <p:cNvSpPr>
                <a:spLocks/>
              </p:cNvSpPr>
              <p:nvPr/>
            </p:nvSpPr>
            <p:spPr bwMode="gray">
              <a:xfrm>
                <a:off x="13019088" y="6337300"/>
                <a:ext cx="1008063" cy="2122488"/>
              </a:xfrm>
              <a:custGeom>
                <a:avLst/>
                <a:gdLst>
                  <a:gd name="T0" fmla="*/ 269 w 269"/>
                  <a:gd name="T1" fmla="*/ 520 h 566"/>
                  <a:gd name="T2" fmla="*/ 224 w 269"/>
                  <a:gd name="T3" fmla="*/ 566 h 566"/>
                  <a:gd name="T4" fmla="*/ 46 w 269"/>
                  <a:gd name="T5" fmla="*/ 566 h 566"/>
                  <a:gd name="T6" fmla="*/ 0 w 269"/>
                  <a:gd name="T7" fmla="*/ 520 h 566"/>
                  <a:gd name="T8" fmla="*/ 0 w 269"/>
                  <a:gd name="T9" fmla="*/ 46 h 566"/>
                  <a:gd name="T10" fmla="*/ 46 w 269"/>
                  <a:gd name="T11" fmla="*/ 0 h 566"/>
                  <a:gd name="T12" fmla="*/ 224 w 269"/>
                  <a:gd name="T13" fmla="*/ 0 h 566"/>
                  <a:gd name="T14" fmla="*/ 269 w 269"/>
                  <a:gd name="T15" fmla="*/ 46 h 566"/>
                  <a:gd name="T16" fmla="*/ 269 w 269"/>
                  <a:gd name="T17" fmla="*/ 52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66">
                    <a:moveTo>
                      <a:pt x="269" y="520"/>
                    </a:moveTo>
                    <a:cubicBezTo>
                      <a:pt x="269" y="545"/>
                      <a:pt x="249" y="566"/>
                      <a:pt x="224" y="566"/>
                    </a:cubicBezTo>
                    <a:cubicBezTo>
                      <a:pt x="46" y="566"/>
                      <a:pt x="46" y="566"/>
                      <a:pt x="46" y="566"/>
                    </a:cubicBezTo>
                    <a:cubicBezTo>
                      <a:pt x="21" y="566"/>
                      <a:pt x="0" y="545"/>
                      <a:pt x="0" y="5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49" y="0"/>
                      <a:pt x="269" y="21"/>
                      <a:pt x="269" y="46"/>
                    </a:cubicBezTo>
                    <a:lnTo>
                      <a:pt x="269" y="52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gray">
              <a:xfrm>
                <a:off x="13082588" y="6610350"/>
                <a:ext cx="881063" cy="15605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gray">
              <a:xfrm flipV="1">
                <a:off x="13401956" y="6504547"/>
                <a:ext cx="239150" cy="24283"/>
              </a:xfrm>
              <a:prstGeom prst="roundRect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Oval 55"/>
              <p:cNvSpPr>
                <a:spLocks noChangeArrowheads="1"/>
              </p:cNvSpPr>
              <p:nvPr/>
            </p:nvSpPr>
            <p:spPr bwMode="gray">
              <a:xfrm>
                <a:off x="13498513" y="6408738"/>
                <a:ext cx="52388" cy="555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Oval 56"/>
              <p:cNvSpPr>
                <a:spLocks noChangeArrowheads="1"/>
              </p:cNvSpPr>
              <p:nvPr/>
            </p:nvSpPr>
            <p:spPr bwMode="gray">
              <a:xfrm>
                <a:off x="13446125" y="8233136"/>
                <a:ext cx="158750" cy="1571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57"/>
              <p:cNvSpPr>
                <a:spLocks/>
              </p:cNvSpPr>
              <p:nvPr/>
            </p:nvSpPr>
            <p:spPr bwMode="gray">
              <a:xfrm>
                <a:off x="13082588" y="6610350"/>
                <a:ext cx="881063" cy="1560513"/>
              </a:xfrm>
              <a:custGeom>
                <a:avLst/>
                <a:gdLst>
                  <a:gd name="T0" fmla="*/ 0 w 553"/>
                  <a:gd name="T1" fmla="*/ 0 h 728"/>
                  <a:gd name="T2" fmla="*/ 553 w 553"/>
                  <a:gd name="T3" fmla="*/ 0 h 728"/>
                  <a:gd name="T4" fmla="*/ 0 w 553"/>
                  <a:gd name="T5" fmla="*/ 728 h 728"/>
                  <a:gd name="T6" fmla="*/ 0 w 553"/>
                  <a:gd name="T7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3" h="728">
                    <a:moveTo>
                      <a:pt x="0" y="0"/>
                    </a:moveTo>
                    <a:lnTo>
                      <a:pt x="553" y="0"/>
                    </a:lnTo>
                    <a:lnTo>
                      <a:pt x="0" y="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4098" name="1569DF75-9CDA-48A1-BC0B-008FD6F983F8" descr="1569DF75-9CDA-48A1-BC0B-008FD6F983F8">
              <a:extLst>
                <a:ext uri="{FF2B5EF4-FFF2-40B4-BE49-F238E27FC236}">
                  <a16:creationId xmlns:a16="http://schemas.microsoft.com/office/drawing/2014/main" id="{3EEB8CE2-0028-4D94-822D-8D229DA63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762" y="977944"/>
              <a:ext cx="2682116" cy="480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10D61A87-E89D-4420-9A35-D6C99B231BE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US" sz="3600" dirty="0"/>
              <a:t>Apple Siri Integration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383D5B-0D02-40DF-8428-70AA7EAEDF61}"/>
              </a:ext>
            </a:extLst>
          </p:cNvPr>
          <p:cNvSpPr/>
          <p:nvPr/>
        </p:nvSpPr>
        <p:spPr bwMode="gray">
          <a:xfrm>
            <a:off x="522973" y="1661941"/>
            <a:ext cx="446612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Eindindung von Apples Sprachassistenten Siri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Business Telefonie gesteuert durch die Stimme</a:t>
            </a:r>
          </a:p>
        </p:txBody>
      </p:sp>
    </p:spTree>
    <p:extLst>
      <p:ext uri="{BB962C8B-B14F-4D97-AF65-F5344CB8AC3E}">
        <p14:creationId xmlns:p14="http://schemas.microsoft.com/office/powerpoint/2010/main" val="22696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5" name="Rechteck 4"/>
          <p:cNvSpPr/>
          <p:nvPr/>
        </p:nvSpPr>
        <p:spPr bwMode="gray">
          <a:xfrm>
            <a:off x="-1" y="2764627"/>
            <a:ext cx="8069179" cy="95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332000" bIns="144000" rtlCol="0" anchor="ctr" anchorCtr="0"/>
          <a:lstStyle/>
          <a:p>
            <a:pPr>
              <a:spcAft>
                <a:spcPts val="800"/>
              </a:spcAft>
            </a:pPr>
            <a:r>
              <a:rPr lang="en-US" sz="5000" spc="300" dirty="0">
                <a:solidFill>
                  <a:schemeClr val="bg1"/>
                </a:solidFill>
                <a:latin typeface="Bebas Neue" panose="020B0506020202020201" pitchFamily="34" charset="0"/>
              </a:rPr>
              <a:t>PBX Manager</a:t>
            </a:r>
          </a:p>
        </p:txBody>
      </p:sp>
      <p:sp>
        <p:nvSpPr>
          <p:cNvPr id="4" name="Rechteck 3"/>
          <p:cNvSpPr/>
          <p:nvPr/>
        </p:nvSpPr>
        <p:spPr bwMode="gray">
          <a:xfrm>
            <a:off x="-1" y="1653827"/>
            <a:ext cx="8069180" cy="95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332000" bIns="144000" rtlCol="0" anchor="ctr" anchorCtr="0"/>
          <a:lstStyle/>
          <a:p>
            <a:pPr>
              <a:spcAft>
                <a:spcPts val="800"/>
              </a:spcAft>
            </a:pPr>
            <a:r>
              <a:rPr lang="en-US" sz="5000" spc="300" dirty="0" err="1">
                <a:solidFill>
                  <a:schemeClr val="bg1"/>
                </a:solidFill>
                <a:latin typeface="Bebas Neue" panose="020B0506020202020201" pitchFamily="34" charset="0"/>
              </a:rPr>
              <a:t>COMfortel</a:t>
            </a:r>
            <a:r>
              <a:rPr lang="en-US" sz="5000" spc="300" dirty="0">
                <a:solidFill>
                  <a:schemeClr val="bg1"/>
                </a:solidFill>
                <a:latin typeface="Bebas Neue" panose="020B0506020202020201" pitchFamily="34" charset="0"/>
              </a:rPr>
              <a:t> Mobile Business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FB0BBA-3B7F-4B19-B96B-57387256B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  <p:pic>
        <p:nvPicPr>
          <p:cNvPr id="8" name="Picture 2" descr="0d593a35-bf60-4492-b051-394c5d93a218@auerswald">
            <a:extLst>
              <a:ext uri="{FF2B5EF4-FFF2-40B4-BE49-F238E27FC236}">
                <a16:creationId xmlns:a16="http://schemas.microsoft.com/office/drawing/2014/main" id="{1B92F68A-076E-42D3-BBA4-23CC5C87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023">
            <a:off x="10107333" y="1480553"/>
            <a:ext cx="1449501" cy="25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5A77F-DB80-4FDC-9B14-4C62FC4D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PBX Manager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07BD9C8-B775-4E0D-899D-062A39FA0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B9E99A1-73DE-4902-9873-C4A38D6E74E3}"/>
              </a:ext>
            </a:extLst>
          </p:cNvPr>
          <p:cNvSpPr txBox="1"/>
          <p:nvPr/>
        </p:nvSpPr>
        <p:spPr>
          <a:xfrm>
            <a:off x="4595708" y="1807627"/>
            <a:ext cx="67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… wird PBX Control ablösen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D48E01-54F8-4E10-A2CF-3BA5F6339F4E}"/>
              </a:ext>
            </a:extLst>
          </p:cNvPr>
          <p:cNvSpPr txBox="1"/>
          <p:nvPr/>
        </p:nvSpPr>
        <p:spPr>
          <a:xfrm>
            <a:off x="1760676" y="2746644"/>
            <a:ext cx="675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Konfigurieren und schalten der ITK-System Funktionen vom Smartphone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78BD972-911C-44DF-B1FC-1753271804DD}"/>
              </a:ext>
            </a:extLst>
          </p:cNvPr>
          <p:cNvSpPr txBox="1"/>
          <p:nvPr/>
        </p:nvSpPr>
        <p:spPr>
          <a:xfrm>
            <a:off x="2466105" y="4184573"/>
            <a:ext cx="704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Zwei Plattformen – ein Funktionsumfang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744FC35-58D4-4210-8CCD-9DF789FEDB26}"/>
              </a:ext>
            </a:extLst>
          </p:cNvPr>
          <p:cNvSpPr txBox="1"/>
          <p:nvPr/>
        </p:nvSpPr>
        <p:spPr>
          <a:xfrm>
            <a:off x="1579652" y="5139075"/>
            <a:ext cx="704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Neues und modernes UI</a:t>
            </a:r>
          </a:p>
        </p:txBody>
      </p:sp>
      <p:grpSp>
        <p:nvGrpSpPr>
          <p:cNvPr id="31" name="METRO ICON - gear wheel 2">
            <a:extLst>
              <a:ext uri="{FF2B5EF4-FFF2-40B4-BE49-F238E27FC236}">
                <a16:creationId xmlns:a16="http://schemas.microsoft.com/office/drawing/2014/main" id="{EE595659-117B-4A91-AC2F-7B46EB2EEBF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23323" y="2709111"/>
            <a:ext cx="1006002" cy="954107"/>
            <a:chOff x="7060957" y="4378201"/>
            <a:chExt cx="572246" cy="542726"/>
          </a:xfrm>
          <a:solidFill>
            <a:schemeClr val="tx1">
              <a:lumMod val="50000"/>
            </a:schemeClr>
          </a:solidFill>
        </p:grpSpPr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C18BAE2-076E-4D94-83E9-16E74C236412}"/>
                </a:ext>
              </a:extLst>
            </p:cNvPr>
            <p:cNvSpPr>
              <a:spLocks noEditPoints="1"/>
            </p:cNvSpPr>
            <p:nvPr/>
          </p:nvSpPr>
          <p:spPr bwMode="gray">
            <a:xfrm rot="20298125">
              <a:off x="7224323" y="4505591"/>
              <a:ext cx="408880" cy="415336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8E5732B-144C-4795-A8EC-02BC3AC80B5B}"/>
                </a:ext>
              </a:extLst>
            </p:cNvPr>
            <p:cNvSpPr>
              <a:spLocks noEditPoints="1"/>
            </p:cNvSpPr>
            <p:nvPr/>
          </p:nvSpPr>
          <p:spPr bwMode="gray">
            <a:xfrm rot="20298125">
              <a:off x="7060957" y="4378201"/>
              <a:ext cx="217353" cy="221656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METRO ICON - check award">
            <a:extLst>
              <a:ext uri="{FF2B5EF4-FFF2-40B4-BE49-F238E27FC236}">
                <a16:creationId xmlns:a16="http://schemas.microsoft.com/office/drawing/2014/main" id="{10514D7A-008F-4D9B-A7F0-FFCC83F023E6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9471778" y="3961299"/>
            <a:ext cx="979096" cy="968730"/>
          </a:xfrm>
          <a:custGeom>
            <a:avLst/>
            <a:gdLst>
              <a:gd name="T0" fmla="*/ 161 w 265"/>
              <a:gd name="T1" fmla="*/ 258 h 263"/>
              <a:gd name="T2" fmla="*/ 148 w 265"/>
              <a:gd name="T3" fmla="*/ 254 h 263"/>
              <a:gd name="T4" fmla="*/ 116 w 265"/>
              <a:gd name="T5" fmla="*/ 254 h 263"/>
              <a:gd name="T6" fmla="*/ 80 w 265"/>
              <a:gd name="T7" fmla="*/ 243 h 263"/>
              <a:gd name="T8" fmla="*/ 54 w 265"/>
              <a:gd name="T9" fmla="*/ 226 h 263"/>
              <a:gd name="T10" fmla="*/ 28 w 265"/>
              <a:gd name="T11" fmla="*/ 197 h 263"/>
              <a:gd name="T12" fmla="*/ 15 w 265"/>
              <a:gd name="T13" fmla="*/ 169 h 263"/>
              <a:gd name="T14" fmla="*/ 7 w 265"/>
              <a:gd name="T15" fmla="*/ 135 h 263"/>
              <a:gd name="T16" fmla="*/ 10 w 265"/>
              <a:gd name="T17" fmla="*/ 131 h 263"/>
              <a:gd name="T18" fmla="*/ 15 w 265"/>
              <a:gd name="T19" fmla="*/ 101 h 263"/>
              <a:gd name="T20" fmla="*/ 15 w 265"/>
              <a:gd name="T21" fmla="*/ 77 h 263"/>
              <a:gd name="T22" fmla="*/ 30 w 265"/>
              <a:gd name="T23" fmla="*/ 65 h 263"/>
              <a:gd name="T24" fmla="*/ 50 w 265"/>
              <a:gd name="T25" fmla="*/ 47 h 263"/>
              <a:gd name="T26" fmla="*/ 51 w 265"/>
              <a:gd name="T27" fmla="*/ 42 h 263"/>
              <a:gd name="T28" fmla="*/ 83 w 265"/>
              <a:gd name="T29" fmla="*/ 21 h 263"/>
              <a:gd name="T30" fmla="*/ 108 w 265"/>
              <a:gd name="T31" fmla="*/ 17 h 263"/>
              <a:gd name="T32" fmla="*/ 113 w 265"/>
              <a:gd name="T33" fmla="*/ 12 h 263"/>
              <a:gd name="T34" fmla="*/ 151 w 265"/>
              <a:gd name="T35" fmla="*/ 12 h 263"/>
              <a:gd name="T36" fmla="*/ 167 w 265"/>
              <a:gd name="T37" fmla="*/ 22 h 263"/>
              <a:gd name="T38" fmla="*/ 180 w 265"/>
              <a:gd name="T39" fmla="*/ 21 h 263"/>
              <a:gd name="T40" fmla="*/ 213 w 265"/>
              <a:gd name="T41" fmla="*/ 42 h 263"/>
              <a:gd name="T42" fmla="*/ 233 w 265"/>
              <a:gd name="T43" fmla="*/ 65 h 263"/>
              <a:gd name="T44" fmla="*/ 252 w 265"/>
              <a:gd name="T45" fmla="*/ 86 h 263"/>
              <a:gd name="T46" fmla="*/ 250 w 265"/>
              <a:gd name="T47" fmla="*/ 100 h 263"/>
              <a:gd name="T48" fmla="*/ 254 w 265"/>
              <a:gd name="T49" fmla="*/ 131 h 263"/>
              <a:gd name="T50" fmla="*/ 248 w 265"/>
              <a:gd name="T51" fmla="*/ 169 h 263"/>
              <a:gd name="T52" fmla="*/ 235 w 265"/>
              <a:gd name="T53" fmla="*/ 191 h 263"/>
              <a:gd name="T54" fmla="*/ 236 w 265"/>
              <a:gd name="T55" fmla="*/ 197 h 263"/>
              <a:gd name="T56" fmla="*/ 211 w 265"/>
              <a:gd name="T57" fmla="*/ 226 h 263"/>
              <a:gd name="T58" fmla="*/ 184 w 265"/>
              <a:gd name="T59" fmla="*/ 243 h 263"/>
              <a:gd name="T60" fmla="*/ 161 w 265"/>
              <a:gd name="T61" fmla="*/ 258 h 263"/>
              <a:gd name="T62" fmla="*/ 80 w 265"/>
              <a:gd name="T63" fmla="*/ 116 h 263"/>
              <a:gd name="T64" fmla="*/ 57 w 265"/>
              <a:gd name="T65" fmla="*/ 138 h 263"/>
              <a:gd name="T66" fmla="*/ 111 w 265"/>
              <a:gd name="T67" fmla="*/ 192 h 263"/>
              <a:gd name="T68" fmla="*/ 206 w 265"/>
              <a:gd name="T69" fmla="*/ 97 h 263"/>
              <a:gd name="T70" fmla="*/ 182 w 265"/>
              <a:gd name="T71" fmla="*/ 74 h 263"/>
              <a:gd name="T72" fmla="*/ 110 w 265"/>
              <a:gd name="T73" fmla="*/ 146 h 263"/>
              <a:gd name="T74" fmla="*/ 80 w 265"/>
              <a:gd name="T75" fmla="*/ 11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5" h="263">
                <a:moveTo>
                  <a:pt x="161" y="258"/>
                </a:moveTo>
                <a:cubicBezTo>
                  <a:pt x="156" y="258"/>
                  <a:pt x="152" y="257"/>
                  <a:pt x="148" y="254"/>
                </a:cubicBezTo>
                <a:cubicBezTo>
                  <a:pt x="137" y="247"/>
                  <a:pt x="127" y="247"/>
                  <a:pt x="116" y="254"/>
                </a:cubicBezTo>
                <a:cubicBezTo>
                  <a:pt x="103" y="263"/>
                  <a:pt x="86" y="257"/>
                  <a:pt x="80" y="243"/>
                </a:cubicBezTo>
                <a:cubicBezTo>
                  <a:pt x="75" y="231"/>
                  <a:pt x="66" y="226"/>
                  <a:pt x="54" y="226"/>
                </a:cubicBezTo>
                <a:cubicBezTo>
                  <a:pt x="37" y="226"/>
                  <a:pt x="26" y="213"/>
                  <a:pt x="28" y="197"/>
                </a:cubicBezTo>
                <a:cubicBezTo>
                  <a:pt x="30" y="184"/>
                  <a:pt x="26" y="175"/>
                  <a:pt x="15" y="169"/>
                </a:cubicBezTo>
                <a:cubicBezTo>
                  <a:pt x="4" y="161"/>
                  <a:pt x="0" y="147"/>
                  <a:pt x="7" y="135"/>
                </a:cubicBezTo>
                <a:cubicBezTo>
                  <a:pt x="8" y="133"/>
                  <a:pt x="9" y="132"/>
                  <a:pt x="10" y="131"/>
                </a:cubicBezTo>
                <a:cubicBezTo>
                  <a:pt x="18" y="122"/>
                  <a:pt x="20" y="112"/>
                  <a:pt x="15" y="101"/>
                </a:cubicBezTo>
                <a:cubicBezTo>
                  <a:pt x="11" y="93"/>
                  <a:pt x="11" y="85"/>
                  <a:pt x="15" y="77"/>
                </a:cubicBezTo>
                <a:cubicBezTo>
                  <a:pt x="18" y="71"/>
                  <a:pt x="24" y="67"/>
                  <a:pt x="30" y="65"/>
                </a:cubicBezTo>
                <a:cubicBezTo>
                  <a:pt x="40" y="63"/>
                  <a:pt x="47" y="57"/>
                  <a:pt x="50" y="47"/>
                </a:cubicBezTo>
                <a:cubicBezTo>
                  <a:pt x="50" y="46"/>
                  <a:pt x="50" y="44"/>
                  <a:pt x="51" y="42"/>
                </a:cubicBezTo>
                <a:cubicBezTo>
                  <a:pt x="53" y="26"/>
                  <a:pt x="67" y="16"/>
                  <a:pt x="83" y="21"/>
                </a:cubicBezTo>
                <a:cubicBezTo>
                  <a:pt x="93" y="24"/>
                  <a:pt x="101" y="23"/>
                  <a:pt x="108" y="17"/>
                </a:cubicBezTo>
                <a:cubicBezTo>
                  <a:pt x="110" y="15"/>
                  <a:pt x="112" y="13"/>
                  <a:pt x="113" y="12"/>
                </a:cubicBezTo>
                <a:cubicBezTo>
                  <a:pt x="123" y="0"/>
                  <a:pt x="141" y="0"/>
                  <a:pt x="151" y="12"/>
                </a:cubicBezTo>
                <a:cubicBezTo>
                  <a:pt x="155" y="17"/>
                  <a:pt x="160" y="21"/>
                  <a:pt x="167" y="22"/>
                </a:cubicBezTo>
                <a:cubicBezTo>
                  <a:pt x="172" y="22"/>
                  <a:pt x="176" y="22"/>
                  <a:pt x="180" y="21"/>
                </a:cubicBezTo>
                <a:cubicBezTo>
                  <a:pt x="197" y="17"/>
                  <a:pt x="211" y="25"/>
                  <a:pt x="213" y="42"/>
                </a:cubicBezTo>
                <a:cubicBezTo>
                  <a:pt x="215" y="54"/>
                  <a:pt x="221" y="62"/>
                  <a:pt x="233" y="65"/>
                </a:cubicBezTo>
                <a:cubicBezTo>
                  <a:pt x="244" y="68"/>
                  <a:pt x="250" y="75"/>
                  <a:pt x="252" y="86"/>
                </a:cubicBezTo>
                <a:cubicBezTo>
                  <a:pt x="253" y="91"/>
                  <a:pt x="252" y="95"/>
                  <a:pt x="250" y="100"/>
                </a:cubicBezTo>
                <a:cubicBezTo>
                  <a:pt x="244" y="111"/>
                  <a:pt x="245" y="121"/>
                  <a:pt x="254" y="131"/>
                </a:cubicBezTo>
                <a:cubicBezTo>
                  <a:pt x="265" y="143"/>
                  <a:pt x="262" y="160"/>
                  <a:pt x="248" y="169"/>
                </a:cubicBezTo>
                <a:cubicBezTo>
                  <a:pt x="240" y="174"/>
                  <a:pt x="235" y="181"/>
                  <a:pt x="235" y="191"/>
                </a:cubicBezTo>
                <a:cubicBezTo>
                  <a:pt x="235" y="193"/>
                  <a:pt x="235" y="195"/>
                  <a:pt x="236" y="197"/>
                </a:cubicBezTo>
                <a:cubicBezTo>
                  <a:pt x="238" y="212"/>
                  <a:pt x="227" y="226"/>
                  <a:pt x="211" y="226"/>
                </a:cubicBezTo>
                <a:cubicBezTo>
                  <a:pt x="198" y="226"/>
                  <a:pt x="189" y="231"/>
                  <a:pt x="184" y="243"/>
                </a:cubicBezTo>
                <a:cubicBezTo>
                  <a:pt x="180" y="253"/>
                  <a:pt x="172" y="258"/>
                  <a:pt x="161" y="258"/>
                </a:cubicBezTo>
                <a:close/>
                <a:moveTo>
                  <a:pt x="80" y="116"/>
                </a:moveTo>
                <a:cubicBezTo>
                  <a:pt x="72" y="123"/>
                  <a:pt x="64" y="131"/>
                  <a:pt x="57" y="138"/>
                </a:cubicBezTo>
                <a:cubicBezTo>
                  <a:pt x="75" y="156"/>
                  <a:pt x="93" y="174"/>
                  <a:pt x="111" y="192"/>
                </a:cubicBezTo>
                <a:cubicBezTo>
                  <a:pt x="142" y="161"/>
                  <a:pt x="174" y="129"/>
                  <a:pt x="206" y="97"/>
                </a:cubicBezTo>
                <a:cubicBezTo>
                  <a:pt x="198" y="90"/>
                  <a:pt x="191" y="82"/>
                  <a:pt x="182" y="74"/>
                </a:cubicBezTo>
                <a:cubicBezTo>
                  <a:pt x="158" y="98"/>
                  <a:pt x="134" y="122"/>
                  <a:pt x="110" y="146"/>
                </a:cubicBezTo>
                <a:cubicBezTo>
                  <a:pt x="100" y="136"/>
                  <a:pt x="90" y="126"/>
                  <a:pt x="80" y="11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METRO ICON - iphone">
            <a:extLst>
              <a:ext uri="{FF2B5EF4-FFF2-40B4-BE49-F238E27FC236}">
                <a16:creationId xmlns:a16="http://schemas.microsoft.com/office/drawing/2014/main" id="{15B03904-4ED5-4425-A69F-AD4E6E977CFF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9642290" y="1576984"/>
            <a:ext cx="532165" cy="984505"/>
          </a:xfrm>
          <a:custGeom>
            <a:avLst/>
            <a:gdLst>
              <a:gd name="T0" fmla="*/ 197 w 197"/>
              <a:gd name="T1" fmla="*/ 182 h 364"/>
              <a:gd name="T2" fmla="*/ 197 w 197"/>
              <a:gd name="T3" fmla="*/ 332 h 364"/>
              <a:gd name="T4" fmla="*/ 166 w 197"/>
              <a:gd name="T5" fmla="*/ 364 h 364"/>
              <a:gd name="T6" fmla="*/ 31 w 197"/>
              <a:gd name="T7" fmla="*/ 364 h 364"/>
              <a:gd name="T8" fmla="*/ 0 w 197"/>
              <a:gd name="T9" fmla="*/ 332 h 364"/>
              <a:gd name="T10" fmla="*/ 0 w 197"/>
              <a:gd name="T11" fmla="*/ 32 h 364"/>
              <a:gd name="T12" fmla="*/ 32 w 197"/>
              <a:gd name="T13" fmla="*/ 0 h 364"/>
              <a:gd name="T14" fmla="*/ 165 w 197"/>
              <a:gd name="T15" fmla="*/ 0 h 364"/>
              <a:gd name="T16" fmla="*/ 197 w 197"/>
              <a:gd name="T17" fmla="*/ 32 h 364"/>
              <a:gd name="T18" fmla="*/ 197 w 197"/>
              <a:gd name="T19" fmla="*/ 182 h 364"/>
              <a:gd name="T20" fmla="*/ 197 w 197"/>
              <a:gd name="T21" fmla="*/ 182 h 364"/>
              <a:gd name="T22" fmla="*/ 22 w 197"/>
              <a:gd name="T23" fmla="*/ 303 h 364"/>
              <a:gd name="T24" fmla="*/ 175 w 197"/>
              <a:gd name="T25" fmla="*/ 303 h 364"/>
              <a:gd name="T26" fmla="*/ 175 w 197"/>
              <a:gd name="T27" fmla="*/ 61 h 364"/>
              <a:gd name="T28" fmla="*/ 22 w 197"/>
              <a:gd name="T29" fmla="*/ 61 h 364"/>
              <a:gd name="T30" fmla="*/ 22 w 197"/>
              <a:gd name="T31" fmla="*/ 303 h 364"/>
              <a:gd name="T32" fmla="*/ 113 w 197"/>
              <a:gd name="T33" fmla="*/ 333 h 364"/>
              <a:gd name="T34" fmla="*/ 99 w 197"/>
              <a:gd name="T35" fmla="*/ 319 h 364"/>
              <a:gd name="T36" fmla="*/ 85 w 197"/>
              <a:gd name="T37" fmla="*/ 333 h 364"/>
              <a:gd name="T38" fmla="*/ 100 w 197"/>
              <a:gd name="T39" fmla="*/ 347 h 364"/>
              <a:gd name="T40" fmla="*/ 113 w 197"/>
              <a:gd name="T41" fmla="*/ 333 h 364"/>
              <a:gd name="T42" fmla="*/ 99 w 197"/>
              <a:gd name="T43" fmla="*/ 34 h 364"/>
              <a:gd name="T44" fmla="*/ 114 w 197"/>
              <a:gd name="T45" fmla="*/ 34 h 364"/>
              <a:gd name="T46" fmla="*/ 119 w 197"/>
              <a:gd name="T47" fmla="*/ 31 h 364"/>
              <a:gd name="T48" fmla="*/ 114 w 197"/>
              <a:gd name="T49" fmla="*/ 27 h 364"/>
              <a:gd name="T50" fmla="*/ 84 w 197"/>
              <a:gd name="T51" fmla="*/ 27 h 364"/>
              <a:gd name="T52" fmla="*/ 80 w 197"/>
              <a:gd name="T53" fmla="*/ 31 h 364"/>
              <a:gd name="T54" fmla="*/ 84 w 197"/>
              <a:gd name="T55" fmla="*/ 34 h 364"/>
              <a:gd name="T56" fmla="*/ 99 w 197"/>
              <a:gd name="T57" fmla="*/ 3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364">
                <a:moveTo>
                  <a:pt x="197" y="182"/>
                </a:moveTo>
                <a:cubicBezTo>
                  <a:pt x="197" y="232"/>
                  <a:pt x="197" y="282"/>
                  <a:pt x="197" y="332"/>
                </a:cubicBezTo>
                <a:cubicBezTo>
                  <a:pt x="197" y="352"/>
                  <a:pt x="185" y="364"/>
                  <a:pt x="166" y="364"/>
                </a:cubicBezTo>
                <a:cubicBezTo>
                  <a:pt x="121" y="364"/>
                  <a:pt x="76" y="364"/>
                  <a:pt x="31" y="364"/>
                </a:cubicBezTo>
                <a:cubicBezTo>
                  <a:pt x="12" y="364"/>
                  <a:pt x="0" y="352"/>
                  <a:pt x="0" y="332"/>
                </a:cubicBezTo>
                <a:cubicBezTo>
                  <a:pt x="0" y="232"/>
                  <a:pt x="0" y="132"/>
                  <a:pt x="0" y="32"/>
                </a:cubicBezTo>
                <a:cubicBezTo>
                  <a:pt x="0" y="12"/>
                  <a:pt x="12" y="0"/>
                  <a:pt x="32" y="0"/>
                </a:cubicBezTo>
                <a:cubicBezTo>
                  <a:pt x="76" y="0"/>
                  <a:pt x="121" y="0"/>
                  <a:pt x="165" y="0"/>
                </a:cubicBezTo>
                <a:cubicBezTo>
                  <a:pt x="185" y="0"/>
                  <a:pt x="197" y="12"/>
                  <a:pt x="197" y="32"/>
                </a:cubicBezTo>
                <a:cubicBezTo>
                  <a:pt x="197" y="82"/>
                  <a:pt x="197" y="132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lose/>
                <a:moveTo>
                  <a:pt x="22" y="303"/>
                </a:moveTo>
                <a:cubicBezTo>
                  <a:pt x="73" y="303"/>
                  <a:pt x="124" y="303"/>
                  <a:pt x="175" y="303"/>
                </a:cubicBezTo>
                <a:cubicBezTo>
                  <a:pt x="175" y="222"/>
                  <a:pt x="175" y="142"/>
                  <a:pt x="175" y="61"/>
                </a:cubicBezTo>
                <a:cubicBezTo>
                  <a:pt x="124" y="61"/>
                  <a:pt x="73" y="61"/>
                  <a:pt x="22" y="61"/>
                </a:cubicBezTo>
                <a:cubicBezTo>
                  <a:pt x="22" y="142"/>
                  <a:pt x="22" y="223"/>
                  <a:pt x="22" y="303"/>
                </a:cubicBezTo>
                <a:close/>
                <a:moveTo>
                  <a:pt x="113" y="333"/>
                </a:moveTo>
                <a:cubicBezTo>
                  <a:pt x="113" y="325"/>
                  <a:pt x="107" y="319"/>
                  <a:pt x="99" y="319"/>
                </a:cubicBezTo>
                <a:cubicBezTo>
                  <a:pt x="92" y="319"/>
                  <a:pt x="85" y="325"/>
                  <a:pt x="85" y="333"/>
                </a:cubicBezTo>
                <a:cubicBezTo>
                  <a:pt x="85" y="341"/>
                  <a:pt x="92" y="347"/>
                  <a:pt x="100" y="347"/>
                </a:cubicBezTo>
                <a:cubicBezTo>
                  <a:pt x="107" y="347"/>
                  <a:pt x="113" y="341"/>
                  <a:pt x="113" y="333"/>
                </a:cubicBezTo>
                <a:close/>
                <a:moveTo>
                  <a:pt x="99" y="34"/>
                </a:moveTo>
                <a:cubicBezTo>
                  <a:pt x="104" y="34"/>
                  <a:pt x="109" y="34"/>
                  <a:pt x="114" y="34"/>
                </a:cubicBezTo>
                <a:cubicBezTo>
                  <a:pt x="117" y="34"/>
                  <a:pt x="119" y="33"/>
                  <a:pt x="119" y="31"/>
                </a:cubicBezTo>
                <a:cubicBezTo>
                  <a:pt x="119" y="29"/>
                  <a:pt x="116" y="27"/>
                  <a:pt x="114" y="27"/>
                </a:cubicBezTo>
                <a:cubicBezTo>
                  <a:pt x="104" y="27"/>
                  <a:pt x="94" y="27"/>
                  <a:pt x="84" y="27"/>
                </a:cubicBezTo>
                <a:cubicBezTo>
                  <a:pt x="82" y="27"/>
                  <a:pt x="80" y="28"/>
                  <a:pt x="80" y="31"/>
                </a:cubicBezTo>
                <a:cubicBezTo>
                  <a:pt x="80" y="34"/>
                  <a:pt x="82" y="34"/>
                  <a:pt x="84" y="34"/>
                </a:cubicBezTo>
                <a:cubicBezTo>
                  <a:pt x="89" y="34"/>
                  <a:pt x="94" y="34"/>
                  <a:pt x="99" y="34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D771E02-A14D-4A6F-B4B4-67CCD5E4FBAC}"/>
              </a:ext>
            </a:extLst>
          </p:cNvPr>
          <p:cNvGrpSpPr/>
          <p:nvPr/>
        </p:nvGrpSpPr>
        <p:grpSpPr>
          <a:xfrm>
            <a:off x="995213" y="4877584"/>
            <a:ext cx="532165" cy="984505"/>
            <a:chOff x="11233156" y="1606835"/>
            <a:chExt cx="532165" cy="984505"/>
          </a:xfrm>
        </p:grpSpPr>
        <p:sp>
          <p:nvSpPr>
            <p:cNvPr id="18" name="METRO ICON - check award">
              <a:extLst>
                <a:ext uri="{FF2B5EF4-FFF2-40B4-BE49-F238E27FC236}">
                  <a16:creationId xmlns:a16="http://schemas.microsoft.com/office/drawing/2014/main" id="{1B3DC4F9-1158-4861-95E3-8C6D7E549A41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11358060" y="1991971"/>
              <a:ext cx="254784" cy="252087"/>
            </a:xfrm>
            <a:custGeom>
              <a:avLst/>
              <a:gdLst>
                <a:gd name="T0" fmla="*/ 161 w 265"/>
                <a:gd name="T1" fmla="*/ 258 h 263"/>
                <a:gd name="T2" fmla="*/ 148 w 265"/>
                <a:gd name="T3" fmla="*/ 254 h 263"/>
                <a:gd name="T4" fmla="*/ 116 w 265"/>
                <a:gd name="T5" fmla="*/ 254 h 263"/>
                <a:gd name="T6" fmla="*/ 80 w 265"/>
                <a:gd name="T7" fmla="*/ 243 h 263"/>
                <a:gd name="T8" fmla="*/ 54 w 265"/>
                <a:gd name="T9" fmla="*/ 226 h 263"/>
                <a:gd name="T10" fmla="*/ 28 w 265"/>
                <a:gd name="T11" fmla="*/ 197 h 263"/>
                <a:gd name="T12" fmla="*/ 15 w 265"/>
                <a:gd name="T13" fmla="*/ 169 h 263"/>
                <a:gd name="T14" fmla="*/ 7 w 265"/>
                <a:gd name="T15" fmla="*/ 135 h 263"/>
                <a:gd name="T16" fmla="*/ 10 w 265"/>
                <a:gd name="T17" fmla="*/ 131 h 263"/>
                <a:gd name="T18" fmla="*/ 15 w 265"/>
                <a:gd name="T19" fmla="*/ 101 h 263"/>
                <a:gd name="T20" fmla="*/ 15 w 265"/>
                <a:gd name="T21" fmla="*/ 77 h 263"/>
                <a:gd name="T22" fmla="*/ 30 w 265"/>
                <a:gd name="T23" fmla="*/ 65 h 263"/>
                <a:gd name="T24" fmla="*/ 50 w 265"/>
                <a:gd name="T25" fmla="*/ 47 h 263"/>
                <a:gd name="T26" fmla="*/ 51 w 265"/>
                <a:gd name="T27" fmla="*/ 42 h 263"/>
                <a:gd name="T28" fmla="*/ 83 w 265"/>
                <a:gd name="T29" fmla="*/ 21 h 263"/>
                <a:gd name="T30" fmla="*/ 108 w 265"/>
                <a:gd name="T31" fmla="*/ 17 h 263"/>
                <a:gd name="T32" fmla="*/ 113 w 265"/>
                <a:gd name="T33" fmla="*/ 12 h 263"/>
                <a:gd name="T34" fmla="*/ 151 w 265"/>
                <a:gd name="T35" fmla="*/ 12 h 263"/>
                <a:gd name="T36" fmla="*/ 167 w 265"/>
                <a:gd name="T37" fmla="*/ 22 h 263"/>
                <a:gd name="T38" fmla="*/ 180 w 265"/>
                <a:gd name="T39" fmla="*/ 21 h 263"/>
                <a:gd name="T40" fmla="*/ 213 w 265"/>
                <a:gd name="T41" fmla="*/ 42 h 263"/>
                <a:gd name="T42" fmla="*/ 233 w 265"/>
                <a:gd name="T43" fmla="*/ 65 h 263"/>
                <a:gd name="T44" fmla="*/ 252 w 265"/>
                <a:gd name="T45" fmla="*/ 86 h 263"/>
                <a:gd name="T46" fmla="*/ 250 w 265"/>
                <a:gd name="T47" fmla="*/ 100 h 263"/>
                <a:gd name="T48" fmla="*/ 254 w 265"/>
                <a:gd name="T49" fmla="*/ 131 h 263"/>
                <a:gd name="T50" fmla="*/ 248 w 265"/>
                <a:gd name="T51" fmla="*/ 169 h 263"/>
                <a:gd name="T52" fmla="*/ 235 w 265"/>
                <a:gd name="T53" fmla="*/ 191 h 263"/>
                <a:gd name="T54" fmla="*/ 236 w 265"/>
                <a:gd name="T55" fmla="*/ 197 h 263"/>
                <a:gd name="T56" fmla="*/ 211 w 265"/>
                <a:gd name="T57" fmla="*/ 226 h 263"/>
                <a:gd name="T58" fmla="*/ 184 w 265"/>
                <a:gd name="T59" fmla="*/ 243 h 263"/>
                <a:gd name="T60" fmla="*/ 161 w 265"/>
                <a:gd name="T61" fmla="*/ 258 h 263"/>
                <a:gd name="T62" fmla="*/ 80 w 265"/>
                <a:gd name="T63" fmla="*/ 116 h 263"/>
                <a:gd name="T64" fmla="*/ 57 w 265"/>
                <a:gd name="T65" fmla="*/ 138 h 263"/>
                <a:gd name="T66" fmla="*/ 111 w 265"/>
                <a:gd name="T67" fmla="*/ 192 h 263"/>
                <a:gd name="T68" fmla="*/ 206 w 265"/>
                <a:gd name="T69" fmla="*/ 97 h 263"/>
                <a:gd name="T70" fmla="*/ 182 w 265"/>
                <a:gd name="T71" fmla="*/ 74 h 263"/>
                <a:gd name="T72" fmla="*/ 110 w 265"/>
                <a:gd name="T73" fmla="*/ 146 h 263"/>
                <a:gd name="T74" fmla="*/ 80 w 265"/>
                <a:gd name="T75" fmla="*/ 11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263">
                  <a:moveTo>
                    <a:pt x="161" y="258"/>
                  </a:moveTo>
                  <a:cubicBezTo>
                    <a:pt x="156" y="258"/>
                    <a:pt x="152" y="257"/>
                    <a:pt x="148" y="254"/>
                  </a:cubicBezTo>
                  <a:cubicBezTo>
                    <a:pt x="137" y="247"/>
                    <a:pt x="127" y="247"/>
                    <a:pt x="116" y="254"/>
                  </a:cubicBezTo>
                  <a:cubicBezTo>
                    <a:pt x="103" y="263"/>
                    <a:pt x="86" y="257"/>
                    <a:pt x="80" y="243"/>
                  </a:cubicBezTo>
                  <a:cubicBezTo>
                    <a:pt x="75" y="231"/>
                    <a:pt x="66" y="226"/>
                    <a:pt x="54" y="226"/>
                  </a:cubicBezTo>
                  <a:cubicBezTo>
                    <a:pt x="37" y="226"/>
                    <a:pt x="26" y="213"/>
                    <a:pt x="28" y="197"/>
                  </a:cubicBezTo>
                  <a:cubicBezTo>
                    <a:pt x="30" y="184"/>
                    <a:pt x="26" y="175"/>
                    <a:pt x="15" y="169"/>
                  </a:cubicBezTo>
                  <a:cubicBezTo>
                    <a:pt x="4" y="161"/>
                    <a:pt x="0" y="147"/>
                    <a:pt x="7" y="135"/>
                  </a:cubicBezTo>
                  <a:cubicBezTo>
                    <a:pt x="8" y="133"/>
                    <a:pt x="9" y="132"/>
                    <a:pt x="10" y="131"/>
                  </a:cubicBezTo>
                  <a:cubicBezTo>
                    <a:pt x="18" y="122"/>
                    <a:pt x="20" y="112"/>
                    <a:pt x="15" y="101"/>
                  </a:cubicBezTo>
                  <a:cubicBezTo>
                    <a:pt x="11" y="93"/>
                    <a:pt x="11" y="85"/>
                    <a:pt x="15" y="77"/>
                  </a:cubicBezTo>
                  <a:cubicBezTo>
                    <a:pt x="18" y="71"/>
                    <a:pt x="24" y="67"/>
                    <a:pt x="30" y="65"/>
                  </a:cubicBezTo>
                  <a:cubicBezTo>
                    <a:pt x="40" y="63"/>
                    <a:pt x="47" y="57"/>
                    <a:pt x="50" y="47"/>
                  </a:cubicBezTo>
                  <a:cubicBezTo>
                    <a:pt x="50" y="46"/>
                    <a:pt x="50" y="44"/>
                    <a:pt x="51" y="42"/>
                  </a:cubicBezTo>
                  <a:cubicBezTo>
                    <a:pt x="53" y="26"/>
                    <a:pt x="67" y="16"/>
                    <a:pt x="83" y="21"/>
                  </a:cubicBezTo>
                  <a:cubicBezTo>
                    <a:pt x="93" y="24"/>
                    <a:pt x="101" y="23"/>
                    <a:pt x="108" y="17"/>
                  </a:cubicBezTo>
                  <a:cubicBezTo>
                    <a:pt x="110" y="15"/>
                    <a:pt x="112" y="13"/>
                    <a:pt x="113" y="12"/>
                  </a:cubicBezTo>
                  <a:cubicBezTo>
                    <a:pt x="123" y="0"/>
                    <a:pt x="141" y="0"/>
                    <a:pt x="151" y="12"/>
                  </a:cubicBezTo>
                  <a:cubicBezTo>
                    <a:pt x="155" y="17"/>
                    <a:pt x="160" y="21"/>
                    <a:pt x="167" y="22"/>
                  </a:cubicBezTo>
                  <a:cubicBezTo>
                    <a:pt x="172" y="22"/>
                    <a:pt x="176" y="22"/>
                    <a:pt x="180" y="21"/>
                  </a:cubicBezTo>
                  <a:cubicBezTo>
                    <a:pt x="197" y="17"/>
                    <a:pt x="211" y="25"/>
                    <a:pt x="213" y="42"/>
                  </a:cubicBezTo>
                  <a:cubicBezTo>
                    <a:pt x="215" y="54"/>
                    <a:pt x="221" y="62"/>
                    <a:pt x="233" y="65"/>
                  </a:cubicBezTo>
                  <a:cubicBezTo>
                    <a:pt x="244" y="68"/>
                    <a:pt x="250" y="75"/>
                    <a:pt x="252" y="86"/>
                  </a:cubicBezTo>
                  <a:cubicBezTo>
                    <a:pt x="253" y="91"/>
                    <a:pt x="252" y="95"/>
                    <a:pt x="250" y="100"/>
                  </a:cubicBezTo>
                  <a:cubicBezTo>
                    <a:pt x="244" y="111"/>
                    <a:pt x="245" y="121"/>
                    <a:pt x="254" y="131"/>
                  </a:cubicBezTo>
                  <a:cubicBezTo>
                    <a:pt x="265" y="143"/>
                    <a:pt x="262" y="160"/>
                    <a:pt x="248" y="169"/>
                  </a:cubicBezTo>
                  <a:cubicBezTo>
                    <a:pt x="240" y="174"/>
                    <a:pt x="235" y="181"/>
                    <a:pt x="235" y="191"/>
                  </a:cubicBezTo>
                  <a:cubicBezTo>
                    <a:pt x="235" y="193"/>
                    <a:pt x="235" y="195"/>
                    <a:pt x="236" y="197"/>
                  </a:cubicBezTo>
                  <a:cubicBezTo>
                    <a:pt x="238" y="212"/>
                    <a:pt x="227" y="226"/>
                    <a:pt x="211" y="226"/>
                  </a:cubicBezTo>
                  <a:cubicBezTo>
                    <a:pt x="198" y="226"/>
                    <a:pt x="189" y="231"/>
                    <a:pt x="184" y="243"/>
                  </a:cubicBezTo>
                  <a:cubicBezTo>
                    <a:pt x="180" y="253"/>
                    <a:pt x="172" y="258"/>
                    <a:pt x="161" y="258"/>
                  </a:cubicBezTo>
                  <a:close/>
                  <a:moveTo>
                    <a:pt x="80" y="116"/>
                  </a:moveTo>
                  <a:cubicBezTo>
                    <a:pt x="72" y="123"/>
                    <a:pt x="64" y="131"/>
                    <a:pt x="57" y="138"/>
                  </a:cubicBezTo>
                  <a:cubicBezTo>
                    <a:pt x="75" y="156"/>
                    <a:pt x="93" y="174"/>
                    <a:pt x="111" y="192"/>
                  </a:cubicBezTo>
                  <a:cubicBezTo>
                    <a:pt x="142" y="161"/>
                    <a:pt x="174" y="129"/>
                    <a:pt x="206" y="97"/>
                  </a:cubicBezTo>
                  <a:cubicBezTo>
                    <a:pt x="198" y="90"/>
                    <a:pt x="191" y="82"/>
                    <a:pt x="182" y="74"/>
                  </a:cubicBezTo>
                  <a:cubicBezTo>
                    <a:pt x="158" y="98"/>
                    <a:pt x="134" y="122"/>
                    <a:pt x="110" y="146"/>
                  </a:cubicBezTo>
                  <a:cubicBezTo>
                    <a:pt x="100" y="136"/>
                    <a:pt x="90" y="126"/>
                    <a:pt x="80" y="11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METRO ICON - iphone">
              <a:extLst>
                <a:ext uri="{FF2B5EF4-FFF2-40B4-BE49-F238E27FC236}">
                  <a16:creationId xmlns:a16="http://schemas.microsoft.com/office/drawing/2014/main" id="{7BC7276E-332F-403B-AA42-222AC6B6205A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11233156" y="1606835"/>
              <a:ext cx="532165" cy="984505"/>
            </a:xfrm>
            <a:custGeom>
              <a:avLst/>
              <a:gdLst>
                <a:gd name="T0" fmla="*/ 197 w 197"/>
                <a:gd name="T1" fmla="*/ 182 h 364"/>
                <a:gd name="T2" fmla="*/ 197 w 197"/>
                <a:gd name="T3" fmla="*/ 332 h 364"/>
                <a:gd name="T4" fmla="*/ 166 w 197"/>
                <a:gd name="T5" fmla="*/ 364 h 364"/>
                <a:gd name="T6" fmla="*/ 31 w 197"/>
                <a:gd name="T7" fmla="*/ 364 h 364"/>
                <a:gd name="T8" fmla="*/ 0 w 197"/>
                <a:gd name="T9" fmla="*/ 332 h 364"/>
                <a:gd name="T10" fmla="*/ 0 w 197"/>
                <a:gd name="T11" fmla="*/ 32 h 364"/>
                <a:gd name="T12" fmla="*/ 32 w 197"/>
                <a:gd name="T13" fmla="*/ 0 h 364"/>
                <a:gd name="T14" fmla="*/ 165 w 197"/>
                <a:gd name="T15" fmla="*/ 0 h 364"/>
                <a:gd name="T16" fmla="*/ 197 w 197"/>
                <a:gd name="T17" fmla="*/ 32 h 364"/>
                <a:gd name="T18" fmla="*/ 197 w 197"/>
                <a:gd name="T19" fmla="*/ 182 h 364"/>
                <a:gd name="T20" fmla="*/ 197 w 197"/>
                <a:gd name="T21" fmla="*/ 182 h 364"/>
                <a:gd name="T22" fmla="*/ 22 w 197"/>
                <a:gd name="T23" fmla="*/ 303 h 364"/>
                <a:gd name="T24" fmla="*/ 175 w 197"/>
                <a:gd name="T25" fmla="*/ 303 h 364"/>
                <a:gd name="T26" fmla="*/ 175 w 197"/>
                <a:gd name="T27" fmla="*/ 61 h 364"/>
                <a:gd name="T28" fmla="*/ 22 w 197"/>
                <a:gd name="T29" fmla="*/ 61 h 364"/>
                <a:gd name="T30" fmla="*/ 22 w 197"/>
                <a:gd name="T31" fmla="*/ 303 h 364"/>
                <a:gd name="T32" fmla="*/ 113 w 197"/>
                <a:gd name="T33" fmla="*/ 333 h 364"/>
                <a:gd name="T34" fmla="*/ 99 w 197"/>
                <a:gd name="T35" fmla="*/ 319 h 364"/>
                <a:gd name="T36" fmla="*/ 85 w 197"/>
                <a:gd name="T37" fmla="*/ 333 h 364"/>
                <a:gd name="T38" fmla="*/ 100 w 197"/>
                <a:gd name="T39" fmla="*/ 347 h 364"/>
                <a:gd name="T40" fmla="*/ 113 w 197"/>
                <a:gd name="T41" fmla="*/ 333 h 364"/>
                <a:gd name="T42" fmla="*/ 99 w 197"/>
                <a:gd name="T43" fmla="*/ 34 h 364"/>
                <a:gd name="T44" fmla="*/ 114 w 197"/>
                <a:gd name="T45" fmla="*/ 34 h 364"/>
                <a:gd name="T46" fmla="*/ 119 w 197"/>
                <a:gd name="T47" fmla="*/ 31 h 364"/>
                <a:gd name="T48" fmla="*/ 114 w 197"/>
                <a:gd name="T49" fmla="*/ 27 h 364"/>
                <a:gd name="T50" fmla="*/ 84 w 197"/>
                <a:gd name="T51" fmla="*/ 27 h 364"/>
                <a:gd name="T52" fmla="*/ 80 w 197"/>
                <a:gd name="T53" fmla="*/ 31 h 364"/>
                <a:gd name="T54" fmla="*/ 84 w 197"/>
                <a:gd name="T55" fmla="*/ 34 h 364"/>
                <a:gd name="T56" fmla="*/ 99 w 197"/>
                <a:gd name="T57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364">
                  <a:moveTo>
                    <a:pt x="197" y="182"/>
                  </a:moveTo>
                  <a:cubicBezTo>
                    <a:pt x="197" y="232"/>
                    <a:pt x="197" y="282"/>
                    <a:pt x="197" y="332"/>
                  </a:cubicBezTo>
                  <a:cubicBezTo>
                    <a:pt x="197" y="352"/>
                    <a:pt x="185" y="364"/>
                    <a:pt x="166" y="364"/>
                  </a:cubicBezTo>
                  <a:cubicBezTo>
                    <a:pt x="121" y="364"/>
                    <a:pt x="76" y="364"/>
                    <a:pt x="31" y="364"/>
                  </a:cubicBezTo>
                  <a:cubicBezTo>
                    <a:pt x="12" y="364"/>
                    <a:pt x="0" y="352"/>
                    <a:pt x="0" y="332"/>
                  </a:cubicBezTo>
                  <a:cubicBezTo>
                    <a:pt x="0" y="232"/>
                    <a:pt x="0" y="132"/>
                    <a:pt x="0" y="32"/>
                  </a:cubicBezTo>
                  <a:cubicBezTo>
                    <a:pt x="0" y="12"/>
                    <a:pt x="12" y="0"/>
                    <a:pt x="32" y="0"/>
                  </a:cubicBezTo>
                  <a:cubicBezTo>
                    <a:pt x="76" y="0"/>
                    <a:pt x="121" y="0"/>
                    <a:pt x="165" y="0"/>
                  </a:cubicBezTo>
                  <a:cubicBezTo>
                    <a:pt x="185" y="0"/>
                    <a:pt x="197" y="12"/>
                    <a:pt x="197" y="32"/>
                  </a:cubicBezTo>
                  <a:cubicBezTo>
                    <a:pt x="197" y="82"/>
                    <a:pt x="197" y="132"/>
                    <a:pt x="197" y="182"/>
                  </a:cubicBezTo>
                  <a:cubicBezTo>
                    <a:pt x="197" y="182"/>
                    <a:pt x="197" y="182"/>
                    <a:pt x="197" y="182"/>
                  </a:cubicBezTo>
                  <a:close/>
                  <a:moveTo>
                    <a:pt x="22" y="303"/>
                  </a:moveTo>
                  <a:cubicBezTo>
                    <a:pt x="73" y="303"/>
                    <a:pt x="124" y="303"/>
                    <a:pt x="175" y="303"/>
                  </a:cubicBezTo>
                  <a:cubicBezTo>
                    <a:pt x="175" y="222"/>
                    <a:pt x="175" y="142"/>
                    <a:pt x="175" y="61"/>
                  </a:cubicBezTo>
                  <a:cubicBezTo>
                    <a:pt x="124" y="61"/>
                    <a:pt x="73" y="61"/>
                    <a:pt x="22" y="61"/>
                  </a:cubicBezTo>
                  <a:cubicBezTo>
                    <a:pt x="22" y="142"/>
                    <a:pt x="22" y="223"/>
                    <a:pt x="22" y="303"/>
                  </a:cubicBezTo>
                  <a:close/>
                  <a:moveTo>
                    <a:pt x="113" y="333"/>
                  </a:moveTo>
                  <a:cubicBezTo>
                    <a:pt x="113" y="325"/>
                    <a:pt x="107" y="319"/>
                    <a:pt x="99" y="319"/>
                  </a:cubicBezTo>
                  <a:cubicBezTo>
                    <a:pt x="92" y="319"/>
                    <a:pt x="85" y="325"/>
                    <a:pt x="85" y="333"/>
                  </a:cubicBezTo>
                  <a:cubicBezTo>
                    <a:pt x="85" y="341"/>
                    <a:pt x="92" y="347"/>
                    <a:pt x="100" y="347"/>
                  </a:cubicBezTo>
                  <a:cubicBezTo>
                    <a:pt x="107" y="347"/>
                    <a:pt x="113" y="341"/>
                    <a:pt x="113" y="333"/>
                  </a:cubicBezTo>
                  <a:close/>
                  <a:moveTo>
                    <a:pt x="99" y="34"/>
                  </a:moveTo>
                  <a:cubicBezTo>
                    <a:pt x="104" y="34"/>
                    <a:pt x="109" y="34"/>
                    <a:pt x="114" y="34"/>
                  </a:cubicBezTo>
                  <a:cubicBezTo>
                    <a:pt x="117" y="34"/>
                    <a:pt x="119" y="33"/>
                    <a:pt x="119" y="31"/>
                  </a:cubicBezTo>
                  <a:cubicBezTo>
                    <a:pt x="119" y="29"/>
                    <a:pt x="116" y="27"/>
                    <a:pt x="114" y="27"/>
                  </a:cubicBezTo>
                  <a:cubicBezTo>
                    <a:pt x="104" y="27"/>
                    <a:pt x="94" y="27"/>
                    <a:pt x="84" y="27"/>
                  </a:cubicBezTo>
                  <a:cubicBezTo>
                    <a:pt x="82" y="27"/>
                    <a:pt x="80" y="28"/>
                    <a:pt x="80" y="31"/>
                  </a:cubicBezTo>
                  <a:cubicBezTo>
                    <a:pt x="80" y="34"/>
                    <a:pt x="82" y="34"/>
                    <a:pt x="84" y="34"/>
                  </a:cubicBezTo>
                  <a:cubicBezTo>
                    <a:pt x="89" y="34"/>
                    <a:pt x="94" y="34"/>
                    <a:pt x="99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4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36" grpId="0"/>
      <p:bldP spid="45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95113E7-8E3B-4500-8C4B-5F00B201E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GB" sz="3600"/>
              <a:t>PBX Manager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2088722-8854-421D-BB1C-F1CB0504EAA9}"/>
              </a:ext>
            </a:extLst>
          </p:cNvPr>
          <p:cNvSpPr/>
          <p:nvPr/>
        </p:nvSpPr>
        <p:spPr bwMode="gray">
          <a:xfrm>
            <a:off x="522973" y="1661941"/>
            <a:ext cx="446612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Flaches UI Design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Verbesserte User Experience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7E1DF8-921C-48C0-9006-D90FECDF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315" y="502466"/>
            <a:ext cx="2474685" cy="56661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0D5CAC-3D3A-4CA3-B0C5-4B0992EA9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7324124" y="1202944"/>
            <a:ext cx="2219780" cy="41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95113E7-8E3B-4500-8C4B-5F00B201E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GB" sz="3600"/>
              <a:t>PBX Manager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2088722-8854-421D-BB1C-F1CB0504EAA9}"/>
              </a:ext>
            </a:extLst>
          </p:cNvPr>
          <p:cNvSpPr/>
          <p:nvPr/>
        </p:nvSpPr>
        <p:spPr bwMode="gray">
          <a:xfrm>
            <a:off x="522973" y="1661941"/>
            <a:ext cx="446612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Flaches UI Design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Verbesserte User Experience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6E1C73-AD11-4099-8FE3-0B392B6D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315" y="502466"/>
            <a:ext cx="2474685" cy="56661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C476F0-A389-4AEF-80F2-FBA3E86E4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0"/>
          <a:stretch/>
        </p:blipFill>
        <p:spPr>
          <a:xfrm>
            <a:off x="7278914" y="1202944"/>
            <a:ext cx="2247281" cy="41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95113E7-8E3B-4500-8C4B-5F00B201E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GB" sz="3600"/>
              <a:t>PBX Manager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2088722-8854-421D-BB1C-F1CB0504EAA9}"/>
              </a:ext>
            </a:extLst>
          </p:cNvPr>
          <p:cNvSpPr/>
          <p:nvPr/>
        </p:nvSpPr>
        <p:spPr bwMode="gray">
          <a:xfrm>
            <a:off x="522973" y="1661941"/>
            <a:ext cx="446612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Flaches UI Design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Verbesserte User Experience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16AF08-9874-4D29-A2FA-E4987BF9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315" y="502466"/>
            <a:ext cx="2474685" cy="56661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8A111F-C529-4FB9-8B0B-1143F2DD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>
          <a:xfrm>
            <a:off x="7292341" y="1202945"/>
            <a:ext cx="2232080" cy="42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38E69-026E-4217-9455-4C19BA0D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PBX Manager – Funktionen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95EAFE-2E8F-403B-A612-AFF4C717E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FC7220B-320B-481D-A8C7-8D68D72739A3}"/>
              </a:ext>
            </a:extLst>
          </p:cNvPr>
          <p:cNvSpPr/>
          <p:nvPr/>
        </p:nvSpPr>
        <p:spPr bwMode="gray">
          <a:xfrm>
            <a:off x="3690838" y="1690688"/>
            <a:ext cx="4799852" cy="4164202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2800" u="sng" dirty="0">
              <a:solidFill>
                <a:schemeClr val="bg1"/>
              </a:solidFill>
            </a:endParaRPr>
          </a:p>
          <a:p>
            <a:pPr algn="ctr"/>
            <a:r>
              <a:rPr lang="en-US" sz="2400" u="sng" dirty="0">
                <a:solidFill>
                  <a:schemeClr val="bg1"/>
                </a:solidFill>
              </a:rPr>
              <a:t>Feature Set Release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Multi-Accounting</a:t>
            </a:r>
          </a:p>
          <a:p>
            <a:r>
              <a:rPr lang="de-DE" sz="2400" dirty="0">
                <a:solidFill>
                  <a:schemeClr val="bg1"/>
                </a:solidFill>
              </a:rPr>
              <a:t>VMF Schaltung</a:t>
            </a:r>
          </a:p>
          <a:p>
            <a:r>
              <a:rPr lang="de-DE" sz="2400" dirty="0">
                <a:solidFill>
                  <a:schemeClr val="bg1"/>
                </a:solidFill>
              </a:rPr>
              <a:t>Anruferliste</a:t>
            </a:r>
          </a:p>
          <a:p>
            <a:r>
              <a:rPr lang="de-DE" sz="2400" dirty="0">
                <a:solidFill>
                  <a:schemeClr val="bg1"/>
                </a:solidFill>
              </a:rPr>
              <a:t>Rufumleitung Telefonanschluss</a:t>
            </a:r>
          </a:p>
          <a:p>
            <a:r>
              <a:rPr lang="de-DE" sz="2400" dirty="0">
                <a:solidFill>
                  <a:schemeClr val="bg1"/>
                </a:solidFill>
              </a:rPr>
              <a:t>Rufumleitung Teilnehmer</a:t>
            </a:r>
          </a:p>
          <a:p>
            <a:r>
              <a:rPr lang="de-DE" sz="2400" dirty="0">
                <a:solidFill>
                  <a:schemeClr val="bg1"/>
                </a:solidFill>
              </a:rPr>
              <a:t>Anklopfen</a:t>
            </a:r>
          </a:p>
          <a:p>
            <a:r>
              <a:rPr lang="de-DE" sz="2400" dirty="0">
                <a:solidFill>
                  <a:schemeClr val="bg1"/>
                </a:solidFill>
              </a:rPr>
              <a:t>Gruppen</a:t>
            </a:r>
          </a:p>
          <a:p>
            <a:r>
              <a:rPr lang="de-DE" sz="2400" dirty="0">
                <a:solidFill>
                  <a:schemeClr val="bg1"/>
                </a:solidFill>
              </a:rPr>
              <a:t>Konfigurationsumschaltung</a:t>
            </a:r>
            <a:endParaRPr lang="de-DE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 bwMode="white">
          <a:xfrm>
            <a:off x="1674130" y="1363708"/>
            <a:ext cx="8768591" cy="4182120"/>
            <a:chOff x="1198724" y="1526928"/>
            <a:chExt cx="9178468" cy="3283634"/>
          </a:xfrm>
        </p:grpSpPr>
        <p:sp>
          <p:nvSpPr>
            <p:cNvPr id="5" name="Textfeld 4"/>
            <p:cNvSpPr txBox="1"/>
            <p:nvPr/>
          </p:nvSpPr>
          <p:spPr bwMode="white">
            <a:xfrm>
              <a:off x="4137763" y="2361919"/>
              <a:ext cx="3453522" cy="942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1"/>
                  </a:solidFill>
                  <a:latin typeface="Bebas Neue" panose="020B0506020202020201" pitchFamily="34" charset="0"/>
                </a:rPr>
                <a:t>THANK YOU</a:t>
              </a:r>
            </a:p>
          </p:txBody>
        </p:sp>
        <p:sp>
          <p:nvSpPr>
            <p:cNvPr id="6" name="Textfeld 5"/>
            <p:cNvSpPr txBox="1"/>
            <p:nvPr/>
          </p:nvSpPr>
          <p:spPr bwMode="white">
            <a:xfrm>
              <a:off x="6757616" y="1684003"/>
              <a:ext cx="1777267" cy="60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XIÈXIE</a:t>
              </a:r>
            </a:p>
          </p:txBody>
        </p:sp>
        <p:sp>
          <p:nvSpPr>
            <p:cNvPr id="7" name="Textfeld 6"/>
            <p:cNvSpPr txBox="1"/>
            <p:nvPr/>
          </p:nvSpPr>
          <p:spPr bwMode="white">
            <a:xfrm>
              <a:off x="5475621" y="2150145"/>
              <a:ext cx="2586031" cy="45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FFFF"/>
                  </a:solidFill>
                </a:rPr>
                <a:t>CHOKRANE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 bwMode="white">
            <a:xfrm>
              <a:off x="6475047" y="4254758"/>
              <a:ext cx="1787671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HVALA</a:t>
              </a:r>
            </a:p>
          </p:txBody>
        </p:sp>
        <p:sp>
          <p:nvSpPr>
            <p:cNvPr id="9" name="Textfeld 8"/>
            <p:cNvSpPr txBox="1"/>
            <p:nvPr/>
          </p:nvSpPr>
          <p:spPr bwMode="white">
            <a:xfrm>
              <a:off x="7640660" y="2771187"/>
              <a:ext cx="1869553" cy="45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Bebas Neue" panose="020B0506020202020201" pitchFamily="34" charset="0"/>
                </a:rPr>
                <a:t>VIELEN DANK</a:t>
              </a:r>
            </a:p>
          </p:txBody>
        </p:sp>
        <p:sp>
          <p:nvSpPr>
            <p:cNvPr id="10" name="Textfeld 9"/>
            <p:cNvSpPr txBox="1"/>
            <p:nvPr/>
          </p:nvSpPr>
          <p:spPr bwMode="white">
            <a:xfrm>
              <a:off x="2386084" y="1526928"/>
              <a:ext cx="983403" cy="50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TAK</a:t>
              </a:r>
            </a:p>
          </p:txBody>
        </p:sp>
        <p:sp>
          <p:nvSpPr>
            <p:cNvPr id="11" name="Textfeld 10"/>
            <p:cNvSpPr txBox="1"/>
            <p:nvPr/>
          </p:nvSpPr>
          <p:spPr bwMode="white">
            <a:xfrm>
              <a:off x="3380299" y="3354279"/>
              <a:ext cx="1713506" cy="79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FFFFFF"/>
                  </a:solidFill>
                  <a:latin typeface="Bebas Neue" panose="020B0506020202020201" pitchFamily="34" charset="0"/>
                </a:rPr>
                <a:t>MERCI</a:t>
              </a:r>
            </a:p>
          </p:txBody>
        </p:sp>
        <p:sp>
          <p:nvSpPr>
            <p:cNvPr id="12" name="Textfeld 11"/>
            <p:cNvSpPr txBox="1"/>
            <p:nvPr/>
          </p:nvSpPr>
          <p:spPr bwMode="white">
            <a:xfrm>
              <a:off x="8107871" y="3722076"/>
              <a:ext cx="1968685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  <a:latin typeface="+mj-lt"/>
                </a:rPr>
                <a:t>TÄNAN</a:t>
              </a:r>
            </a:p>
          </p:txBody>
        </p:sp>
        <p:sp>
          <p:nvSpPr>
            <p:cNvPr id="13" name="Textfeld 12"/>
            <p:cNvSpPr txBox="1"/>
            <p:nvPr/>
          </p:nvSpPr>
          <p:spPr bwMode="white">
            <a:xfrm>
              <a:off x="3731424" y="1575259"/>
              <a:ext cx="2443407" cy="410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FF"/>
                  </a:solidFill>
                  <a:latin typeface="+mj-lt"/>
                </a:rPr>
                <a:t>DANK U WEL</a:t>
              </a:r>
            </a:p>
          </p:txBody>
        </p:sp>
        <p:sp>
          <p:nvSpPr>
            <p:cNvPr id="15" name="Textfeld 14"/>
            <p:cNvSpPr txBox="1"/>
            <p:nvPr/>
          </p:nvSpPr>
          <p:spPr bwMode="white">
            <a:xfrm>
              <a:off x="2033563" y="2067732"/>
              <a:ext cx="3326000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>
                  <a:solidFill>
                    <a:srgbClr val="FFFFFF"/>
                  </a:solidFill>
                </a:rPr>
                <a:t>KÖSZÖNÖM</a:t>
              </a:r>
            </a:p>
          </p:txBody>
        </p:sp>
        <p:sp>
          <p:nvSpPr>
            <p:cNvPr id="16" name="Textfeld 15"/>
            <p:cNvSpPr txBox="1"/>
            <p:nvPr/>
          </p:nvSpPr>
          <p:spPr bwMode="white">
            <a:xfrm>
              <a:off x="5475621" y="3785634"/>
              <a:ext cx="1997077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noProof="1">
                  <a:solidFill>
                    <a:srgbClr val="FFFFFF"/>
                  </a:solidFill>
                </a:rPr>
                <a:t>ขอบคุณครับ</a:t>
              </a:r>
            </a:p>
          </p:txBody>
        </p:sp>
        <p:sp>
          <p:nvSpPr>
            <p:cNvPr id="19" name="Textfeld 18"/>
            <p:cNvSpPr txBox="1"/>
            <p:nvPr/>
          </p:nvSpPr>
          <p:spPr bwMode="white">
            <a:xfrm>
              <a:off x="1246430" y="3571767"/>
              <a:ext cx="2017212" cy="45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FFFF"/>
                  </a:solidFill>
                </a:rPr>
                <a:t>DZIĘKUJĘ</a:t>
              </a:r>
            </a:p>
          </p:txBody>
        </p:sp>
        <p:sp>
          <p:nvSpPr>
            <p:cNvPr id="20" name="Textfeld 19"/>
            <p:cNvSpPr txBox="1"/>
            <p:nvPr/>
          </p:nvSpPr>
          <p:spPr bwMode="white">
            <a:xfrm>
              <a:off x="3029160" y="4254758"/>
              <a:ext cx="2324675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ARIGATÔ</a:t>
              </a:r>
            </a:p>
          </p:txBody>
        </p:sp>
        <p:sp>
          <p:nvSpPr>
            <p:cNvPr id="21" name="Textfeld 20"/>
            <p:cNvSpPr txBox="1"/>
            <p:nvPr/>
          </p:nvSpPr>
          <p:spPr bwMode="white">
            <a:xfrm>
              <a:off x="1198724" y="2917037"/>
              <a:ext cx="2052448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>
                  <a:solidFill>
                    <a:schemeClr val="accent1"/>
                  </a:solidFill>
                  <a:latin typeface="+mj-lt"/>
                </a:rPr>
                <a:t>GRAZIE</a:t>
              </a:r>
              <a:endParaRPr lang="en-US" sz="4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2" name="Textfeld 21"/>
            <p:cNvSpPr txBox="1"/>
            <p:nvPr/>
          </p:nvSpPr>
          <p:spPr bwMode="white">
            <a:xfrm>
              <a:off x="7693841" y="2312046"/>
              <a:ext cx="2683351" cy="5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СПАСИБО</a:t>
              </a:r>
            </a:p>
          </p:txBody>
        </p:sp>
        <p:sp>
          <p:nvSpPr>
            <p:cNvPr id="23" name="Textfeld 22"/>
            <p:cNvSpPr txBox="1"/>
            <p:nvPr/>
          </p:nvSpPr>
          <p:spPr bwMode="white">
            <a:xfrm>
              <a:off x="1513750" y="2589948"/>
              <a:ext cx="2572607" cy="410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TERIMA KASIH</a:t>
              </a:r>
            </a:p>
          </p:txBody>
        </p:sp>
        <p:sp>
          <p:nvSpPr>
            <p:cNvPr id="25" name="Textfeld 24"/>
            <p:cNvSpPr txBox="1"/>
            <p:nvPr/>
          </p:nvSpPr>
          <p:spPr bwMode="white">
            <a:xfrm>
              <a:off x="5327530" y="3291977"/>
              <a:ext cx="4195169" cy="50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FF"/>
                  </a:solidFill>
                </a:rPr>
                <a:t>TESEKKUR EDERIM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7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Rechteck 3"/>
          <p:cNvSpPr/>
          <p:nvPr/>
        </p:nvSpPr>
        <p:spPr bwMode="gray">
          <a:xfrm>
            <a:off x="-1" y="1653827"/>
            <a:ext cx="8069180" cy="95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332000" bIns="144000" rtlCol="0" anchor="ctr" anchorCtr="0"/>
          <a:lstStyle/>
          <a:p>
            <a:pPr algn="r">
              <a:spcAft>
                <a:spcPts val="800"/>
              </a:spcAft>
            </a:pPr>
            <a:r>
              <a:rPr lang="en-US" sz="5000" spc="300" dirty="0" err="1">
                <a:solidFill>
                  <a:schemeClr val="bg1"/>
                </a:solidFill>
                <a:latin typeface="Bebas Neue" panose="020B0506020202020201" pitchFamily="34" charset="0"/>
              </a:rPr>
              <a:t>COMfortel</a:t>
            </a:r>
            <a:r>
              <a:rPr lang="en-US" sz="5000" spc="300" dirty="0">
                <a:solidFill>
                  <a:schemeClr val="bg1"/>
                </a:solidFill>
                <a:latin typeface="Bebas Neue" panose="020B0506020202020201" pitchFamily="34" charset="0"/>
              </a:rPr>
              <a:t> Mobile Business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0535868-BC77-4F08-A8FD-D8637D6E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  <p:pic>
        <p:nvPicPr>
          <p:cNvPr id="41" name="Picture 2" descr="0d593a35-bf60-4492-b051-394c5d93a218@auerswald">
            <a:extLst>
              <a:ext uri="{FF2B5EF4-FFF2-40B4-BE49-F238E27FC236}">
                <a16:creationId xmlns:a16="http://schemas.microsoft.com/office/drawing/2014/main" id="{5F50CA28-9643-4758-B3AB-F4D62913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023">
            <a:off x="10107333" y="1480553"/>
            <a:ext cx="1449501" cy="25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5A77F-DB80-4FDC-9B14-4C62FC4D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COMfortel</a:t>
            </a:r>
            <a:r>
              <a:rPr lang="de-DE" sz="3600" dirty="0"/>
              <a:t> Mobile Business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07BD9C8-B775-4E0D-899D-062A39FA0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245">
            <a:extLst>
              <a:ext uri="{FF2B5EF4-FFF2-40B4-BE49-F238E27FC236}">
                <a16:creationId xmlns:a16="http://schemas.microsoft.com/office/drawing/2014/main" id="{55D9A312-0A46-4CA3-909F-442DA588A204}"/>
              </a:ext>
            </a:extLst>
          </p:cNvPr>
          <p:cNvSpPr>
            <a:spLocks noEditPoints="1"/>
          </p:cNvSpPr>
          <p:nvPr/>
        </p:nvSpPr>
        <p:spPr bwMode="auto">
          <a:xfrm>
            <a:off x="341703" y="2632671"/>
            <a:ext cx="1266575" cy="1239253"/>
          </a:xfrm>
          <a:custGeom>
            <a:avLst/>
            <a:gdLst>
              <a:gd name="T0" fmla="*/ 120 w 240"/>
              <a:gd name="T1" fmla="*/ 240 h 240"/>
              <a:gd name="T2" fmla="*/ 230 w 240"/>
              <a:gd name="T3" fmla="*/ 99 h 240"/>
              <a:gd name="T4" fmla="*/ 217 w 240"/>
              <a:gd name="T5" fmla="*/ 127 h 240"/>
              <a:gd name="T6" fmla="*/ 202 w 240"/>
              <a:gd name="T7" fmla="*/ 167 h 240"/>
              <a:gd name="T8" fmla="*/ 198 w 240"/>
              <a:gd name="T9" fmla="*/ 144 h 240"/>
              <a:gd name="T10" fmla="*/ 147 w 240"/>
              <a:gd name="T11" fmla="*/ 115 h 240"/>
              <a:gd name="T12" fmla="*/ 146 w 240"/>
              <a:gd name="T13" fmla="*/ 85 h 240"/>
              <a:gd name="T14" fmla="*/ 153 w 240"/>
              <a:gd name="T15" fmla="*/ 76 h 240"/>
              <a:gd name="T16" fmla="*/ 183 w 240"/>
              <a:gd name="T17" fmla="*/ 81 h 240"/>
              <a:gd name="T18" fmla="*/ 213 w 240"/>
              <a:gd name="T19" fmla="*/ 70 h 240"/>
              <a:gd name="T20" fmla="*/ 191 w 240"/>
              <a:gd name="T21" fmla="*/ 61 h 240"/>
              <a:gd name="T22" fmla="*/ 175 w 240"/>
              <a:gd name="T23" fmla="*/ 55 h 240"/>
              <a:gd name="T24" fmla="*/ 164 w 240"/>
              <a:gd name="T25" fmla="*/ 53 h 240"/>
              <a:gd name="T26" fmla="*/ 149 w 240"/>
              <a:gd name="T27" fmla="*/ 58 h 240"/>
              <a:gd name="T28" fmla="*/ 166 w 240"/>
              <a:gd name="T29" fmla="*/ 32 h 240"/>
              <a:gd name="T30" fmla="*/ 147 w 240"/>
              <a:gd name="T31" fmla="*/ 22 h 240"/>
              <a:gd name="T32" fmla="*/ 137 w 240"/>
              <a:gd name="T33" fmla="*/ 9 h 240"/>
              <a:gd name="T34" fmla="*/ 96 w 240"/>
              <a:gd name="T35" fmla="*/ 34 h 240"/>
              <a:gd name="T36" fmla="*/ 54 w 240"/>
              <a:gd name="T37" fmla="*/ 85 h 240"/>
              <a:gd name="T38" fmla="*/ 35 w 240"/>
              <a:gd name="T39" fmla="*/ 78 h 240"/>
              <a:gd name="T40" fmla="*/ 41 w 240"/>
              <a:gd name="T41" fmla="*/ 105 h 240"/>
              <a:gd name="T42" fmla="*/ 29 w 240"/>
              <a:gd name="T43" fmla="*/ 111 h 240"/>
              <a:gd name="T44" fmla="*/ 18 w 240"/>
              <a:gd name="T45" fmla="*/ 73 h 240"/>
              <a:gd name="T46" fmla="*/ 8 w 240"/>
              <a:gd name="T47" fmla="*/ 120 h 240"/>
              <a:gd name="T48" fmla="*/ 17 w 240"/>
              <a:gd name="T49" fmla="*/ 106 h 240"/>
              <a:gd name="T50" fmla="*/ 46 w 240"/>
              <a:gd name="T51" fmla="*/ 128 h 240"/>
              <a:gd name="T52" fmla="*/ 68 w 240"/>
              <a:gd name="T53" fmla="*/ 190 h 240"/>
              <a:gd name="T54" fmla="*/ 77 w 240"/>
              <a:gd name="T55" fmla="*/ 223 h 240"/>
              <a:gd name="T56" fmla="*/ 85 w 240"/>
              <a:gd name="T57" fmla="*/ 219 h 240"/>
              <a:gd name="T58" fmla="*/ 81 w 240"/>
              <a:gd name="T59" fmla="*/ 211 h 240"/>
              <a:gd name="T60" fmla="*/ 68 w 240"/>
              <a:gd name="T61" fmla="*/ 167 h 240"/>
              <a:gd name="T62" fmla="*/ 68 w 240"/>
              <a:gd name="T63" fmla="*/ 121 h 240"/>
              <a:gd name="T64" fmla="*/ 112 w 240"/>
              <a:gd name="T65" fmla="*/ 144 h 240"/>
              <a:gd name="T66" fmla="*/ 125 w 240"/>
              <a:gd name="T67" fmla="*/ 149 h 240"/>
              <a:gd name="T68" fmla="*/ 99 w 240"/>
              <a:gd name="T69" fmla="*/ 201 h 240"/>
              <a:gd name="T70" fmla="*/ 120 w 240"/>
              <a:gd name="T71" fmla="*/ 232 h 240"/>
              <a:gd name="T72" fmla="*/ 98 w 240"/>
              <a:gd name="T73" fmla="*/ 211 h 240"/>
              <a:gd name="T74" fmla="*/ 128 w 240"/>
              <a:gd name="T75" fmla="*/ 158 h 240"/>
              <a:gd name="T76" fmla="*/ 122 w 240"/>
              <a:gd name="T77" fmla="*/ 138 h 240"/>
              <a:gd name="T78" fmla="*/ 70 w 240"/>
              <a:gd name="T79" fmla="*/ 113 h 240"/>
              <a:gd name="T80" fmla="*/ 50 w 240"/>
              <a:gd name="T81" fmla="*/ 109 h 240"/>
              <a:gd name="T82" fmla="*/ 39 w 240"/>
              <a:gd name="T83" fmla="*/ 97 h 240"/>
              <a:gd name="T84" fmla="*/ 39 w 240"/>
              <a:gd name="T85" fmla="*/ 85 h 240"/>
              <a:gd name="T86" fmla="*/ 50 w 240"/>
              <a:gd name="T87" fmla="*/ 97 h 240"/>
              <a:gd name="T88" fmla="*/ 93 w 240"/>
              <a:gd name="T89" fmla="*/ 47 h 240"/>
              <a:gd name="T90" fmla="*/ 105 w 240"/>
              <a:gd name="T91" fmla="*/ 45 h 240"/>
              <a:gd name="T92" fmla="*/ 103 w 240"/>
              <a:gd name="T93" fmla="*/ 36 h 240"/>
              <a:gd name="T94" fmla="*/ 129 w 240"/>
              <a:gd name="T95" fmla="*/ 8 h 240"/>
              <a:gd name="T96" fmla="*/ 143 w 240"/>
              <a:gd name="T97" fmla="*/ 29 h 240"/>
              <a:gd name="T98" fmla="*/ 159 w 240"/>
              <a:gd name="T99" fmla="*/ 29 h 240"/>
              <a:gd name="T100" fmla="*/ 140 w 240"/>
              <a:gd name="T101" fmla="*/ 61 h 240"/>
              <a:gd name="T102" fmla="*/ 163 w 240"/>
              <a:gd name="T103" fmla="*/ 63 h 240"/>
              <a:gd name="T104" fmla="*/ 185 w 240"/>
              <a:gd name="T105" fmla="*/ 68 h 240"/>
              <a:gd name="T106" fmla="*/ 202 w 240"/>
              <a:gd name="T107" fmla="*/ 65 h 240"/>
              <a:gd name="T108" fmla="*/ 193 w 240"/>
              <a:gd name="T109" fmla="*/ 72 h 240"/>
              <a:gd name="T110" fmla="*/ 159 w 240"/>
              <a:gd name="T111" fmla="*/ 67 h 240"/>
              <a:gd name="T112" fmla="*/ 144 w 240"/>
              <a:gd name="T113" fmla="*/ 76 h 240"/>
              <a:gd name="T114" fmla="*/ 134 w 240"/>
              <a:gd name="T115" fmla="*/ 90 h 240"/>
              <a:gd name="T116" fmla="*/ 164 w 240"/>
              <a:gd name="T117" fmla="*/ 125 h 240"/>
              <a:gd name="T118" fmla="*/ 193 w 240"/>
              <a:gd name="T119" fmla="*/ 152 h 240"/>
              <a:gd name="T120" fmla="*/ 198 w 240"/>
              <a:gd name="T121" fmla="*/ 177 h 240"/>
              <a:gd name="T122" fmla="*/ 219 w 240"/>
              <a:gd name="T123" fmla="*/ 148 h 240"/>
              <a:gd name="T124" fmla="*/ 232 w 240"/>
              <a:gd name="T125" fmla="*/ 11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" h="240"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230" y="99"/>
                </a:moveTo>
                <a:cubicBezTo>
                  <a:pt x="230" y="100"/>
                  <a:pt x="230" y="101"/>
                  <a:pt x="230" y="101"/>
                </a:cubicBezTo>
                <a:cubicBezTo>
                  <a:pt x="229" y="108"/>
                  <a:pt x="222" y="119"/>
                  <a:pt x="218" y="125"/>
                </a:cubicBezTo>
                <a:cubicBezTo>
                  <a:pt x="217" y="127"/>
                  <a:pt x="217" y="127"/>
                  <a:pt x="217" y="127"/>
                </a:cubicBezTo>
                <a:cubicBezTo>
                  <a:pt x="213" y="132"/>
                  <a:pt x="212" y="140"/>
                  <a:pt x="211" y="147"/>
                </a:cubicBezTo>
                <a:cubicBezTo>
                  <a:pt x="210" y="151"/>
                  <a:pt x="209" y="155"/>
                  <a:pt x="208" y="157"/>
                </a:cubicBezTo>
                <a:cubicBezTo>
                  <a:pt x="207" y="160"/>
                  <a:pt x="204" y="164"/>
                  <a:pt x="202" y="167"/>
                </a:cubicBezTo>
                <a:cubicBezTo>
                  <a:pt x="202" y="165"/>
                  <a:pt x="203" y="163"/>
                  <a:pt x="204" y="162"/>
                </a:cubicBezTo>
                <a:cubicBezTo>
                  <a:pt x="206" y="156"/>
                  <a:pt x="202" y="151"/>
                  <a:pt x="200" y="148"/>
                </a:cubicBezTo>
                <a:cubicBezTo>
                  <a:pt x="199" y="146"/>
                  <a:pt x="198" y="145"/>
                  <a:pt x="198" y="144"/>
                </a:cubicBezTo>
                <a:cubicBezTo>
                  <a:pt x="198" y="144"/>
                  <a:pt x="189" y="120"/>
                  <a:pt x="184" y="119"/>
                </a:cubicBezTo>
                <a:cubicBezTo>
                  <a:pt x="183" y="118"/>
                  <a:pt x="167" y="116"/>
                  <a:pt x="162" y="118"/>
                </a:cubicBezTo>
                <a:cubicBezTo>
                  <a:pt x="159" y="119"/>
                  <a:pt x="151" y="118"/>
                  <a:pt x="147" y="115"/>
                </a:cubicBezTo>
                <a:cubicBezTo>
                  <a:pt x="145" y="113"/>
                  <a:pt x="143" y="105"/>
                  <a:pt x="142" y="91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2" y="88"/>
                  <a:pt x="143" y="87"/>
                  <a:pt x="146" y="85"/>
                </a:cubicBezTo>
                <a:cubicBezTo>
                  <a:pt x="147" y="84"/>
                  <a:pt x="149" y="82"/>
                  <a:pt x="150" y="80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1" y="78"/>
                  <a:pt x="152" y="76"/>
                  <a:pt x="153" y="76"/>
                </a:cubicBezTo>
                <a:cubicBezTo>
                  <a:pt x="157" y="77"/>
                  <a:pt x="161" y="75"/>
                  <a:pt x="162" y="74"/>
                </a:cubicBezTo>
                <a:cubicBezTo>
                  <a:pt x="164" y="74"/>
                  <a:pt x="167" y="75"/>
                  <a:pt x="171" y="76"/>
                </a:cubicBezTo>
                <a:cubicBezTo>
                  <a:pt x="174" y="78"/>
                  <a:pt x="178" y="80"/>
                  <a:pt x="183" y="81"/>
                </a:cubicBezTo>
                <a:cubicBezTo>
                  <a:pt x="190" y="82"/>
                  <a:pt x="193" y="81"/>
                  <a:pt x="196" y="79"/>
                </a:cubicBezTo>
                <a:cubicBezTo>
                  <a:pt x="198" y="79"/>
                  <a:pt x="200" y="78"/>
                  <a:pt x="204" y="77"/>
                </a:cubicBezTo>
                <a:cubicBezTo>
                  <a:pt x="210" y="75"/>
                  <a:pt x="212" y="72"/>
                  <a:pt x="213" y="70"/>
                </a:cubicBezTo>
                <a:cubicBezTo>
                  <a:pt x="214" y="63"/>
                  <a:pt x="206" y="58"/>
                  <a:pt x="206" y="58"/>
                </a:cubicBezTo>
                <a:cubicBezTo>
                  <a:pt x="202" y="56"/>
                  <a:pt x="199" y="58"/>
                  <a:pt x="195" y="59"/>
                </a:cubicBezTo>
                <a:cubicBezTo>
                  <a:pt x="194" y="60"/>
                  <a:pt x="192" y="61"/>
                  <a:pt x="191" y="61"/>
                </a:cubicBezTo>
                <a:cubicBezTo>
                  <a:pt x="190" y="62"/>
                  <a:pt x="190" y="62"/>
                  <a:pt x="188" y="61"/>
                </a:cubicBezTo>
                <a:cubicBezTo>
                  <a:pt x="186" y="60"/>
                  <a:pt x="183" y="59"/>
                  <a:pt x="179" y="58"/>
                </a:cubicBezTo>
                <a:cubicBezTo>
                  <a:pt x="176" y="58"/>
                  <a:pt x="176" y="57"/>
                  <a:pt x="175" y="55"/>
                </a:cubicBezTo>
                <a:cubicBezTo>
                  <a:pt x="175" y="54"/>
                  <a:pt x="174" y="51"/>
                  <a:pt x="172" y="50"/>
                </a:cubicBezTo>
                <a:cubicBezTo>
                  <a:pt x="170" y="49"/>
                  <a:pt x="169" y="49"/>
                  <a:pt x="167" y="49"/>
                </a:cubicBezTo>
                <a:cubicBezTo>
                  <a:pt x="165" y="50"/>
                  <a:pt x="164" y="52"/>
                  <a:pt x="164" y="53"/>
                </a:cubicBezTo>
                <a:cubicBezTo>
                  <a:pt x="163" y="54"/>
                  <a:pt x="163" y="55"/>
                  <a:pt x="161" y="55"/>
                </a:cubicBezTo>
                <a:cubicBezTo>
                  <a:pt x="158" y="56"/>
                  <a:pt x="157" y="57"/>
                  <a:pt x="155" y="57"/>
                </a:cubicBezTo>
                <a:cubicBezTo>
                  <a:pt x="153" y="59"/>
                  <a:pt x="152" y="59"/>
                  <a:pt x="149" y="58"/>
                </a:cubicBezTo>
                <a:cubicBezTo>
                  <a:pt x="149" y="57"/>
                  <a:pt x="150" y="56"/>
                  <a:pt x="151" y="55"/>
                </a:cubicBezTo>
                <a:cubicBezTo>
                  <a:pt x="152" y="55"/>
                  <a:pt x="152" y="54"/>
                  <a:pt x="153" y="54"/>
                </a:cubicBezTo>
                <a:cubicBezTo>
                  <a:pt x="156" y="49"/>
                  <a:pt x="164" y="38"/>
                  <a:pt x="166" y="32"/>
                </a:cubicBezTo>
                <a:cubicBezTo>
                  <a:pt x="168" y="28"/>
                  <a:pt x="167" y="25"/>
                  <a:pt x="165" y="23"/>
                </a:cubicBezTo>
                <a:cubicBezTo>
                  <a:pt x="162" y="20"/>
                  <a:pt x="157" y="21"/>
                  <a:pt x="152" y="22"/>
                </a:cubicBezTo>
                <a:cubicBezTo>
                  <a:pt x="149" y="23"/>
                  <a:pt x="149" y="23"/>
                  <a:pt x="147" y="22"/>
                </a:cubicBezTo>
                <a:cubicBezTo>
                  <a:pt x="145" y="21"/>
                  <a:pt x="143" y="20"/>
                  <a:pt x="140" y="19"/>
                </a:cubicBezTo>
                <a:cubicBezTo>
                  <a:pt x="137" y="18"/>
                  <a:pt x="137" y="16"/>
                  <a:pt x="137" y="10"/>
                </a:cubicBezTo>
                <a:cubicBezTo>
                  <a:pt x="137" y="10"/>
                  <a:pt x="137" y="9"/>
                  <a:pt x="137" y="9"/>
                </a:cubicBezTo>
                <a:cubicBezTo>
                  <a:pt x="184" y="16"/>
                  <a:pt x="221" y="53"/>
                  <a:pt x="230" y="99"/>
                </a:cubicBezTo>
                <a:close/>
                <a:moveTo>
                  <a:pt x="91" y="12"/>
                </a:moveTo>
                <a:cubicBezTo>
                  <a:pt x="94" y="19"/>
                  <a:pt x="98" y="30"/>
                  <a:pt x="96" y="34"/>
                </a:cubicBezTo>
                <a:cubicBezTo>
                  <a:pt x="95" y="35"/>
                  <a:pt x="95" y="37"/>
                  <a:pt x="96" y="38"/>
                </a:cubicBezTo>
                <a:cubicBezTo>
                  <a:pt x="93" y="38"/>
                  <a:pt x="89" y="39"/>
                  <a:pt x="87" y="41"/>
                </a:cubicBezTo>
                <a:cubicBezTo>
                  <a:pt x="76" y="51"/>
                  <a:pt x="55" y="76"/>
                  <a:pt x="54" y="85"/>
                </a:cubicBezTo>
                <a:cubicBezTo>
                  <a:pt x="54" y="85"/>
                  <a:pt x="54" y="86"/>
                  <a:pt x="53" y="86"/>
                </a:cubicBezTo>
                <a:cubicBezTo>
                  <a:pt x="51" y="83"/>
                  <a:pt x="48" y="79"/>
                  <a:pt x="43" y="77"/>
                </a:cubicBezTo>
                <a:cubicBezTo>
                  <a:pt x="40" y="76"/>
                  <a:pt x="37" y="77"/>
                  <a:pt x="35" y="78"/>
                </a:cubicBezTo>
                <a:cubicBezTo>
                  <a:pt x="28" y="82"/>
                  <a:pt x="25" y="91"/>
                  <a:pt x="26" y="98"/>
                </a:cubicBezTo>
                <a:cubicBezTo>
                  <a:pt x="27" y="103"/>
                  <a:pt x="29" y="106"/>
                  <a:pt x="33" y="107"/>
                </a:cubicBezTo>
                <a:cubicBezTo>
                  <a:pt x="37" y="107"/>
                  <a:pt x="39" y="106"/>
                  <a:pt x="41" y="105"/>
                </a:cubicBezTo>
                <a:cubicBezTo>
                  <a:pt x="42" y="107"/>
                  <a:pt x="42" y="109"/>
                  <a:pt x="43" y="111"/>
                </a:cubicBezTo>
                <a:cubicBezTo>
                  <a:pt x="44" y="114"/>
                  <a:pt x="44" y="117"/>
                  <a:pt x="44" y="119"/>
                </a:cubicBezTo>
                <a:cubicBezTo>
                  <a:pt x="38" y="117"/>
                  <a:pt x="31" y="114"/>
                  <a:pt x="29" y="111"/>
                </a:cubicBezTo>
                <a:cubicBezTo>
                  <a:pt x="27" y="110"/>
                  <a:pt x="26" y="107"/>
                  <a:pt x="25" y="104"/>
                </a:cubicBezTo>
                <a:cubicBezTo>
                  <a:pt x="24" y="101"/>
                  <a:pt x="23" y="98"/>
                  <a:pt x="21" y="96"/>
                </a:cubicBezTo>
                <a:cubicBezTo>
                  <a:pt x="20" y="94"/>
                  <a:pt x="18" y="80"/>
                  <a:pt x="18" y="73"/>
                </a:cubicBezTo>
                <a:cubicBezTo>
                  <a:pt x="19" y="73"/>
                  <a:pt x="18" y="73"/>
                  <a:pt x="18" y="73"/>
                </a:cubicBezTo>
                <a:cubicBezTo>
                  <a:pt x="32" y="43"/>
                  <a:pt x="59" y="20"/>
                  <a:pt x="91" y="12"/>
                </a:cubicBezTo>
                <a:close/>
                <a:moveTo>
                  <a:pt x="8" y="120"/>
                </a:moveTo>
                <a:cubicBezTo>
                  <a:pt x="8" y="110"/>
                  <a:pt x="9" y="101"/>
                  <a:pt x="12" y="92"/>
                </a:cubicBezTo>
                <a:cubicBezTo>
                  <a:pt x="13" y="96"/>
                  <a:pt x="14" y="100"/>
                  <a:pt x="16" y="102"/>
                </a:cubicBezTo>
                <a:cubicBezTo>
                  <a:pt x="16" y="102"/>
                  <a:pt x="17" y="105"/>
                  <a:pt x="17" y="106"/>
                </a:cubicBezTo>
                <a:cubicBezTo>
                  <a:pt x="18" y="109"/>
                  <a:pt x="19" y="114"/>
                  <a:pt x="23" y="118"/>
                </a:cubicBezTo>
                <a:cubicBezTo>
                  <a:pt x="29" y="123"/>
                  <a:pt x="45" y="127"/>
                  <a:pt x="46" y="128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44" y="136"/>
                  <a:pt x="44" y="147"/>
                  <a:pt x="44" y="147"/>
                </a:cubicBezTo>
                <a:cubicBezTo>
                  <a:pt x="45" y="153"/>
                  <a:pt x="51" y="164"/>
                  <a:pt x="63" y="173"/>
                </a:cubicBezTo>
                <a:cubicBezTo>
                  <a:pt x="69" y="178"/>
                  <a:pt x="69" y="184"/>
                  <a:pt x="68" y="190"/>
                </a:cubicBezTo>
                <a:cubicBezTo>
                  <a:pt x="68" y="192"/>
                  <a:pt x="68" y="194"/>
                  <a:pt x="68" y="196"/>
                </a:cubicBezTo>
                <a:cubicBezTo>
                  <a:pt x="68" y="201"/>
                  <a:pt x="71" y="208"/>
                  <a:pt x="74" y="214"/>
                </a:cubicBezTo>
                <a:cubicBezTo>
                  <a:pt x="75" y="217"/>
                  <a:pt x="77" y="220"/>
                  <a:pt x="77" y="223"/>
                </a:cubicBezTo>
                <a:cubicBezTo>
                  <a:pt x="77" y="223"/>
                  <a:pt x="78" y="223"/>
                  <a:pt x="78" y="224"/>
                </a:cubicBezTo>
                <a:cubicBezTo>
                  <a:pt x="37" y="207"/>
                  <a:pt x="8" y="167"/>
                  <a:pt x="8" y="120"/>
                </a:cubicBezTo>
                <a:close/>
                <a:moveTo>
                  <a:pt x="85" y="219"/>
                </a:moveTo>
                <a:cubicBezTo>
                  <a:pt x="85" y="220"/>
                  <a:pt x="85" y="221"/>
                  <a:pt x="86" y="222"/>
                </a:cubicBezTo>
                <a:cubicBezTo>
                  <a:pt x="85" y="221"/>
                  <a:pt x="85" y="221"/>
                  <a:pt x="85" y="220"/>
                </a:cubicBezTo>
                <a:cubicBezTo>
                  <a:pt x="84" y="217"/>
                  <a:pt x="83" y="214"/>
                  <a:pt x="81" y="211"/>
                </a:cubicBezTo>
                <a:cubicBezTo>
                  <a:pt x="79" y="206"/>
                  <a:pt x="76" y="199"/>
                  <a:pt x="76" y="196"/>
                </a:cubicBezTo>
                <a:cubicBezTo>
                  <a:pt x="76" y="194"/>
                  <a:pt x="76" y="193"/>
                  <a:pt x="76" y="191"/>
                </a:cubicBezTo>
                <a:cubicBezTo>
                  <a:pt x="77" y="184"/>
                  <a:pt x="78" y="174"/>
                  <a:pt x="68" y="167"/>
                </a:cubicBezTo>
                <a:cubicBezTo>
                  <a:pt x="57" y="159"/>
                  <a:pt x="52" y="150"/>
                  <a:pt x="52" y="146"/>
                </a:cubicBezTo>
                <a:cubicBezTo>
                  <a:pt x="52" y="142"/>
                  <a:pt x="53" y="131"/>
                  <a:pt x="55" y="128"/>
                </a:cubicBezTo>
                <a:cubicBezTo>
                  <a:pt x="58" y="127"/>
                  <a:pt x="64" y="125"/>
                  <a:pt x="68" y="121"/>
                </a:cubicBezTo>
                <a:cubicBezTo>
                  <a:pt x="68" y="121"/>
                  <a:pt x="69" y="121"/>
                  <a:pt x="70" y="121"/>
                </a:cubicBezTo>
                <a:cubicBezTo>
                  <a:pt x="74" y="121"/>
                  <a:pt x="80" y="123"/>
                  <a:pt x="85" y="127"/>
                </a:cubicBezTo>
                <a:cubicBezTo>
                  <a:pt x="94" y="135"/>
                  <a:pt x="102" y="142"/>
                  <a:pt x="112" y="144"/>
                </a:cubicBezTo>
                <a:cubicBezTo>
                  <a:pt x="116" y="145"/>
                  <a:pt x="119" y="146"/>
                  <a:pt x="121" y="146"/>
                </a:cubicBezTo>
                <a:cubicBezTo>
                  <a:pt x="123" y="146"/>
                  <a:pt x="125" y="146"/>
                  <a:pt x="126" y="147"/>
                </a:cubicBezTo>
                <a:cubicBezTo>
                  <a:pt x="126" y="148"/>
                  <a:pt x="126" y="148"/>
                  <a:pt x="125" y="149"/>
                </a:cubicBezTo>
                <a:cubicBezTo>
                  <a:pt x="123" y="150"/>
                  <a:pt x="122" y="152"/>
                  <a:pt x="121" y="154"/>
                </a:cubicBezTo>
                <a:cubicBezTo>
                  <a:pt x="120" y="155"/>
                  <a:pt x="120" y="158"/>
                  <a:pt x="118" y="161"/>
                </a:cubicBezTo>
                <a:cubicBezTo>
                  <a:pt x="115" y="171"/>
                  <a:pt x="105" y="196"/>
                  <a:pt x="99" y="201"/>
                </a:cubicBezTo>
                <a:cubicBezTo>
                  <a:pt x="97" y="202"/>
                  <a:pt x="95" y="203"/>
                  <a:pt x="94" y="204"/>
                </a:cubicBezTo>
                <a:cubicBezTo>
                  <a:pt x="88" y="208"/>
                  <a:pt x="85" y="210"/>
                  <a:pt x="85" y="219"/>
                </a:cubicBezTo>
                <a:close/>
                <a:moveTo>
                  <a:pt x="120" y="232"/>
                </a:moveTo>
                <a:cubicBezTo>
                  <a:pt x="111" y="232"/>
                  <a:pt x="102" y="231"/>
                  <a:pt x="94" y="229"/>
                </a:cubicBezTo>
                <a:cubicBezTo>
                  <a:pt x="94" y="228"/>
                  <a:pt x="94" y="225"/>
                  <a:pt x="93" y="218"/>
                </a:cubicBezTo>
                <a:cubicBezTo>
                  <a:pt x="93" y="214"/>
                  <a:pt x="93" y="214"/>
                  <a:pt x="98" y="211"/>
                </a:cubicBezTo>
                <a:cubicBezTo>
                  <a:pt x="99" y="210"/>
                  <a:pt x="101" y="209"/>
                  <a:pt x="103" y="207"/>
                </a:cubicBezTo>
                <a:cubicBezTo>
                  <a:pt x="111" y="202"/>
                  <a:pt x="119" y="182"/>
                  <a:pt x="126" y="164"/>
                </a:cubicBezTo>
                <a:cubicBezTo>
                  <a:pt x="127" y="161"/>
                  <a:pt x="128" y="159"/>
                  <a:pt x="128" y="158"/>
                </a:cubicBezTo>
                <a:cubicBezTo>
                  <a:pt x="129" y="157"/>
                  <a:pt x="129" y="156"/>
                  <a:pt x="130" y="155"/>
                </a:cubicBezTo>
                <a:cubicBezTo>
                  <a:pt x="132" y="153"/>
                  <a:pt x="135" y="150"/>
                  <a:pt x="134" y="145"/>
                </a:cubicBezTo>
                <a:cubicBezTo>
                  <a:pt x="132" y="139"/>
                  <a:pt x="127" y="138"/>
                  <a:pt x="122" y="138"/>
                </a:cubicBezTo>
                <a:cubicBezTo>
                  <a:pt x="120" y="138"/>
                  <a:pt x="117" y="137"/>
                  <a:pt x="114" y="137"/>
                </a:cubicBezTo>
                <a:cubicBezTo>
                  <a:pt x="105" y="135"/>
                  <a:pt x="99" y="129"/>
                  <a:pt x="91" y="122"/>
                </a:cubicBezTo>
                <a:cubicBezTo>
                  <a:pt x="85" y="116"/>
                  <a:pt x="77" y="113"/>
                  <a:pt x="70" y="113"/>
                </a:cubicBezTo>
                <a:cubicBezTo>
                  <a:pt x="67" y="113"/>
                  <a:pt x="64" y="113"/>
                  <a:pt x="62" y="115"/>
                </a:cubicBezTo>
                <a:cubicBezTo>
                  <a:pt x="60" y="117"/>
                  <a:pt x="55" y="119"/>
                  <a:pt x="52" y="120"/>
                </a:cubicBezTo>
                <a:cubicBezTo>
                  <a:pt x="52" y="117"/>
                  <a:pt x="52" y="113"/>
                  <a:pt x="50" y="109"/>
                </a:cubicBezTo>
                <a:cubicBezTo>
                  <a:pt x="49" y="106"/>
                  <a:pt x="49" y="104"/>
                  <a:pt x="49" y="103"/>
                </a:cubicBezTo>
                <a:cubicBezTo>
                  <a:pt x="49" y="102"/>
                  <a:pt x="49" y="99"/>
                  <a:pt x="47" y="97"/>
                </a:cubicBezTo>
                <a:cubicBezTo>
                  <a:pt x="44" y="95"/>
                  <a:pt x="41" y="96"/>
                  <a:pt x="39" y="97"/>
                </a:cubicBezTo>
                <a:cubicBezTo>
                  <a:pt x="37" y="98"/>
                  <a:pt x="36" y="99"/>
                  <a:pt x="35" y="99"/>
                </a:cubicBezTo>
                <a:cubicBezTo>
                  <a:pt x="34" y="99"/>
                  <a:pt x="34" y="97"/>
                  <a:pt x="34" y="94"/>
                </a:cubicBezTo>
                <a:cubicBezTo>
                  <a:pt x="34" y="91"/>
                  <a:pt x="36" y="87"/>
                  <a:pt x="39" y="85"/>
                </a:cubicBezTo>
                <a:cubicBezTo>
                  <a:pt x="39" y="85"/>
                  <a:pt x="40" y="85"/>
                  <a:pt x="41" y="85"/>
                </a:cubicBezTo>
                <a:cubicBezTo>
                  <a:pt x="44" y="86"/>
                  <a:pt x="47" y="91"/>
                  <a:pt x="49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52" y="97"/>
                  <a:pt x="52" y="97"/>
                  <a:pt x="52" y="97"/>
                </a:cubicBezTo>
                <a:cubicBezTo>
                  <a:pt x="52" y="97"/>
                  <a:pt x="60" y="97"/>
                  <a:pt x="62" y="86"/>
                </a:cubicBezTo>
                <a:cubicBezTo>
                  <a:pt x="62" y="81"/>
                  <a:pt x="79" y="59"/>
                  <a:pt x="93" y="47"/>
                </a:cubicBezTo>
                <a:cubicBezTo>
                  <a:pt x="93" y="46"/>
                  <a:pt x="96" y="46"/>
                  <a:pt x="97" y="46"/>
                </a:cubicBezTo>
                <a:cubicBezTo>
                  <a:pt x="100" y="47"/>
                  <a:pt x="102" y="47"/>
                  <a:pt x="104" y="46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1"/>
                  <a:pt x="105" y="39"/>
                  <a:pt x="104" y="37"/>
                </a:cubicBezTo>
                <a:cubicBezTo>
                  <a:pt x="104" y="36"/>
                  <a:pt x="104" y="36"/>
                  <a:pt x="103" y="36"/>
                </a:cubicBezTo>
                <a:cubicBezTo>
                  <a:pt x="106" y="28"/>
                  <a:pt x="102" y="15"/>
                  <a:pt x="99" y="10"/>
                </a:cubicBezTo>
                <a:cubicBezTo>
                  <a:pt x="106" y="9"/>
                  <a:pt x="113" y="8"/>
                  <a:pt x="120" y="8"/>
                </a:cubicBezTo>
                <a:cubicBezTo>
                  <a:pt x="123" y="8"/>
                  <a:pt x="126" y="8"/>
                  <a:pt x="129" y="8"/>
                </a:cubicBezTo>
                <a:cubicBezTo>
                  <a:pt x="129" y="9"/>
                  <a:pt x="129" y="9"/>
                  <a:pt x="129" y="10"/>
                </a:cubicBezTo>
                <a:cubicBezTo>
                  <a:pt x="129" y="14"/>
                  <a:pt x="128" y="24"/>
                  <a:pt x="138" y="26"/>
                </a:cubicBezTo>
                <a:cubicBezTo>
                  <a:pt x="140" y="27"/>
                  <a:pt x="142" y="28"/>
                  <a:pt x="143" y="29"/>
                </a:cubicBezTo>
                <a:cubicBezTo>
                  <a:pt x="146" y="30"/>
                  <a:pt x="148" y="31"/>
                  <a:pt x="154" y="30"/>
                </a:cubicBezTo>
                <a:cubicBezTo>
                  <a:pt x="156" y="29"/>
                  <a:pt x="158" y="29"/>
                  <a:pt x="159" y="29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57" y="34"/>
                  <a:pt x="150" y="44"/>
                  <a:pt x="147" y="48"/>
                </a:cubicBezTo>
                <a:cubicBezTo>
                  <a:pt x="146" y="49"/>
                  <a:pt x="146" y="49"/>
                  <a:pt x="145" y="50"/>
                </a:cubicBezTo>
                <a:cubicBezTo>
                  <a:pt x="142" y="53"/>
                  <a:pt x="139" y="57"/>
                  <a:pt x="140" y="61"/>
                </a:cubicBezTo>
                <a:cubicBezTo>
                  <a:pt x="141" y="63"/>
                  <a:pt x="143" y="65"/>
                  <a:pt x="147" y="66"/>
                </a:cubicBezTo>
                <a:cubicBezTo>
                  <a:pt x="153" y="67"/>
                  <a:pt x="155" y="66"/>
                  <a:pt x="159" y="65"/>
                </a:cubicBezTo>
                <a:cubicBezTo>
                  <a:pt x="160" y="64"/>
                  <a:pt x="161" y="63"/>
                  <a:pt x="163" y="63"/>
                </a:cubicBezTo>
                <a:cubicBezTo>
                  <a:pt x="166" y="62"/>
                  <a:pt x="167" y="61"/>
                  <a:pt x="168" y="60"/>
                </a:cubicBezTo>
                <a:cubicBezTo>
                  <a:pt x="169" y="62"/>
                  <a:pt x="172" y="65"/>
                  <a:pt x="178" y="66"/>
                </a:cubicBezTo>
                <a:cubicBezTo>
                  <a:pt x="181" y="67"/>
                  <a:pt x="183" y="68"/>
                  <a:pt x="185" y="68"/>
                </a:cubicBezTo>
                <a:cubicBezTo>
                  <a:pt x="187" y="69"/>
                  <a:pt x="190" y="70"/>
                  <a:pt x="193" y="69"/>
                </a:cubicBezTo>
                <a:cubicBezTo>
                  <a:pt x="196" y="68"/>
                  <a:pt x="198" y="67"/>
                  <a:pt x="199" y="66"/>
                </a:cubicBezTo>
                <a:cubicBezTo>
                  <a:pt x="200" y="66"/>
                  <a:pt x="201" y="65"/>
                  <a:pt x="202" y="65"/>
                </a:cubicBezTo>
                <a:cubicBezTo>
                  <a:pt x="203" y="66"/>
                  <a:pt x="204" y="67"/>
                  <a:pt x="205" y="68"/>
                </a:cubicBezTo>
                <a:cubicBezTo>
                  <a:pt x="204" y="68"/>
                  <a:pt x="204" y="69"/>
                  <a:pt x="202" y="69"/>
                </a:cubicBezTo>
                <a:cubicBezTo>
                  <a:pt x="198" y="70"/>
                  <a:pt x="195" y="71"/>
                  <a:pt x="193" y="72"/>
                </a:cubicBezTo>
                <a:cubicBezTo>
                  <a:pt x="190" y="73"/>
                  <a:pt x="189" y="73"/>
                  <a:pt x="184" y="73"/>
                </a:cubicBezTo>
                <a:cubicBezTo>
                  <a:pt x="180" y="72"/>
                  <a:pt x="177" y="71"/>
                  <a:pt x="174" y="69"/>
                </a:cubicBezTo>
                <a:cubicBezTo>
                  <a:pt x="169" y="67"/>
                  <a:pt x="164" y="65"/>
                  <a:pt x="159" y="67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58" y="67"/>
                  <a:pt x="156" y="68"/>
                  <a:pt x="154" y="68"/>
                </a:cubicBezTo>
                <a:cubicBezTo>
                  <a:pt x="148" y="67"/>
                  <a:pt x="145" y="72"/>
                  <a:pt x="144" y="76"/>
                </a:cubicBezTo>
                <a:cubicBezTo>
                  <a:pt x="143" y="77"/>
                  <a:pt x="143" y="77"/>
                  <a:pt x="143" y="77"/>
                </a:cubicBezTo>
                <a:cubicBezTo>
                  <a:pt x="143" y="77"/>
                  <a:pt x="142" y="78"/>
                  <a:pt x="141" y="79"/>
                </a:cubicBezTo>
                <a:cubicBezTo>
                  <a:pt x="138" y="81"/>
                  <a:pt x="134" y="84"/>
                  <a:pt x="134" y="90"/>
                </a:cubicBezTo>
                <a:cubicBezTo>
                  <a:pt x="134" y="92"/>
                  <a:pt x="134" y="92"/>
                  <a:pt x="134" y="92"/>
                </a:cubicBezTo>
                <a:cubicBezTo>
                  <a:pt x="135" y="104"/>
                  <a:pt x="137" y="116"/>
                  <a:pt x="142" y="121"/>
                </a:cubicBezTo>
                <a:cubicBezTo>
                  <a:pt x="148" y="127"/>
                  <a:pt x="159" y="127"/>
                  <a:pt x="164" y="125"/>
                </a:cubicBezTo>
                <a:cubicBezTo>
                  <a:pt x="167" y="125"/>
                  <a:pt x="177" y="126"/>
                  <a:pt x="181" y="126"/>
                </a:cubicBezTo>
                <a:cubicBezTo>
                  <a:pt x="183" y="130"/>
                  <a:pt x="189" y="143"/>
                  <a:pt x="190" y="146"/>
                </a:cubicBezTo>
                <a:cubicBezTo>
                  <a:pt x="191" y="148"/>
                  <a:pt x="192" y="150"/>
                  <a:pt x="193" y="152"/>
                </a:cubicBezTo>
                <a:cubicBezTo>
                  <a:pt x="195" y="155"/>
                  <a:pt x="197" y="157"/>
                  <a:pt x="196" y="159"/>
                </a:cubicBezTo>
                <a:cubicBezTo>
                  <a:pt x="196" y="160"/>
                  <a:pt x="192" y="169"/>
                  <a:pt x="194" y="174"/>
                </a:cubicBezTo>
                <a:cubicBezTo>
                  <a:pt x="195" y="176"/>
                  <a:pt x="196" y="177"/>
                  <a:pt x="198" y="177"/>
                </a:cubicBezTo>
                <a:cubicBezTo>
                  <a:pt x="198" y="177"/>
                  <a:pt x="199" y="178"/>
                  <a:pt x="199" y="178"/>
                </a:cubicBezTo>
                <a:cubicBezTo>
                  <a:pt x="206" y="178"/>
                  <a:pt x="214" y="165"/>
                  <a:pt x="216" y="160"/>
                </a:cubicBezTo>
                <a:cubicBezTo>
                  <a:pt x="217" y="157"/>
                  <a:pt x="218" y="153"/>
                  <a:pt x="219" y="148"/>
                </a:cubicBezTo>
                <a:cubicBezTo>
                  <a:pt x="220" y="142"/>
                  <a:pt x="221" y="135"/>
                  <a:pt x="223" y="131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27" y="126"/>
                  <a:pt x="230" y="122"/>
                  <a:pt x="232" y="118"/>
                </a:cubicBezTo>
                <a:cubicBezTo>
                  <a:pt x="232" y="118"/>
                  <a:pt x="232" y="119"/>
                  <a:pt x="232" y="120"/>
                </a:cubicBezTo>
                <a:cubicBezTo>
                  <a:pt x="232" y="182"/>
                  <a:pt x="182" y="232"/>
                  <a:pt x="120" y="232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B9E99A1-73DE-4902-9873-C4A38D6E74E3}"/>
              </a:ext>
            </a:extLst>
          </p:cNvPr>
          <p:cNvSpPr txBox="1"/>
          <p:nvPr/>
        </p:nvSpPr>
        <p:spPr>
          <a:xfrm>
            <a:off x="2971625" y="1807627"/>
            <a:ext cx="67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Signalisieren</a:t>
            </a:r>
            <a:r>
              <a:rPr lang="de-DE" dirty="0"/>
              <a:t> </a:t>
            </a:r>
            <a:r>
              <a:rPr lang="de-DE" sz="2800" dirty="0">
                <a:solidFill>
                  <a:srgbClr val="000000"/>
                </a:solidFill>
              </a:rPr>
              <a:t>der Business Rufnummer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D48E01-54F8-4E10-A2CF-3BA5F6339F4E}"/>
              </a:ext>
            </a:extLst>
          </p:cNvPr>
          <p:cNvSpPr txBox="1"/>
          <p:nvPr/>
        </p:nvSpPr>
        <p:spPr>
          <a:xfrm>
            <a:off x="1760676" y="3019601"/>
            <a:ext cx="67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Eine Rufnummer – egal von wo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78BD972-911C-44DF-B1FC-1753271804DD}"/>
              </a:ext>
            </a:extLst>
          </p:cNvPr>
          <p:cNvSpPr txBox="1"/>
          <p:nvPr/>
        </p:nvSpPr>
        <p:spPr>
          <a:xfrm>
            <a:off x="2560158" y="4184573"/>
            <a:ext cx="695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Smartphone- sowie ITK-Systemkontakte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3F49014-678E-4BBF-8983-117393D5D99D}"/>
              </a:ext>
            </a:extLst>
          </p:cNvPr>
          <p:cNvGrpSpPr/>
          <p:nvPr/>
        </p:nvGrpSpPr>
        <p:grpSpPr>
          <a:xfrm>
            <a:off x="584428" y="5000243"/>
            <a:ext cx="871693" cy="1030205"/>
            <a:chOff x="9591327" y="3102495"/>
            <a:chExt cx="411378" cy="448021"/>
          </a:xfrm>
          <a:solidFill>
            <a:schemeClr val="tx1">
              <a:lumMod val="50000"/>
            </a:schemeClr>
          </a:solidFill>
        </p:grpSpPr>
        <p:sp>
          <p:nvSpPr>
            <p:cNvPr id="25" name="Freeform 369">
              <a:extLst>
                <a:ext uri="{FF2B5EF4-FFF2-40B4-BE49-F238E27FC236}">
                  <a16:creationId xmlns:a16="http://schemas.microsoft.com/office/drawing/2014/main" id="{29A40548-7B29-4403-B87A-CC3C0523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55" y="3535526"/>
              <a:ext cx="329768" cy="14990"/>
            </a:xfrm>
            <a:custGeom>
              <a:avLst/>
              <a:gdLst>
                <a:gd name="T0" fmla="*/ 164 w 168"/>
                <a:gd name="T1" fmla="*/ 0 h 8"/>
                <a:gd name="T2" fmla="*/ 4 w 168"/>
                <a:gd name="T3" fmla="*/ 0 h 8"/>
                <a:gd name="T4" fmla="*/ 0 w 168"/>
                <a:gd name="T5" fmla="*/ 4 h 8"/>
                <a:gd name="T6" fmla="*/ 4 w 168"/>
                <a:gd name="T7" fmla="*/ 8 h 8"/>
                <a:gd name="T8" fmla="*/ 164 w 168"/>
                <a:gd name="T9" fmla="*/ 8 h 8"/>
                <a:gd name="T10" fmla="*/ 168 w 168"/>
                <a:gd name="T11" fmla="*/ 4 h 8"/>
                <a:gd name="T12" fmla="*/ 164 w 16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">
                  <a:moveTo>
                    <a:pt x="16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70">
              <a:extLst>
                <a:ext uri="{FF2B5EF4-FFF2-40B4-BE49-F238E27FC236}">
                  <a16:creationId xmlns:a16="http://schemas.microsoft.com/office/drawing/2014/main" id="{F986E901-1EF6-43CE-B0C1-DC3C04302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1327" y="3228241"/>
              <a:ext cx="411378" cy="283136"/>
            </a:xfrm>
            <a:custGeom>
              <a:avLst/>
              <a:gdLst>
                <a:gd name="T0" fmla="*/ 200 w 209"/>
                <a:gd name="T1" fmla="*/ 29 h 144"/>
                <a:gd name="T2" fmla="*/ 172 w 209"/>
                <a:gd name="T3" fmla="*/ 20 h 144"/>
                <a:gd name="T4" fmla="*/ 172 w 209"/>
                <a:gd name="T5" fmla="*/ 0 h 144"/>
                <a:gd name="T6" fmla="*/ 0 w 209"/>
                <a:gd name="T7" fmla="*/ 0 h 144"/>
                <a:gd name="T8" fmla="*/ 0 w 209"/>
                <a:gd name="T9" fmla="*/ 32 h 144"/>
                <a:gd name="T10" fmla="*/ 29 w 209"/>
                <a:gd name="T11" fmla="*/ 111 h 144"/>
                <a:gd name="T12" fmla="*/ 40 w 209"/>
                <a:gd name="T13" fmla="*/ 141 h 144"/>
                <a:gd name="T14" fmla="*/ 41 w 209"/>
                <a:gd name="T15" fmla="*/ 144 h 144"/>
                <a:gd name="T16" fmla="*/ 131 w 209"/>
                <a:gd name="T17" fmla="*/ 144 h 144"/>
                <a:gd name="T18" fmla="*/ 132 w 209"/>
                <a:gd name="T19" fmla="*/ 141 h 144"/>
                <a:gd name="T20" fmla="*/ 142 w 209"/>
                <a:gd name="T21" fmla="*/ 112 h 144"/>
                <a:gd name="T22" fmla="*/ 144 w 209"/>
                <a:gd name="T23" fmla="*/ 112 h 144"/>
                <a:gd name="T24" fmla="*/ 144 w 209"/>
                <a:gd name="T25" fmla="*/ 112 h 144"/>
                <a:gd name="T26" fmla="*/ 204 w 209"/>
                <a:gd name="T27" fmla="*/ 65 h 144"/>
                <a:gd name="T28" fmla="*/ 200 w 209"/>
                <a:gd name="T29" fmla="*/ 29 h 144"/>
                <a:gd name="T30" fmla="*/ 125 w 209"/>
                <a:gd name="T31" fmla="*/ 136 h 144"/>
                <a:gd name="T32" fmla="*/ 47 w 209"/>
                <a:gd name="T33" fmla="*/ 136 h 144"/>
                <a:gd name="T34" fmla="*/ 35 w 209"/>
                <a:gd name="T35" fmla="*/ 105 h 144"/>
                <a:gd name="T36" fmla="*/ 8 w 209"/>
                <a:gd name="T37" fmla="*/ 32 h 144"/>
                <a:gd name="T38" fmla="*/ 8 w 209"/>
                <a:gd name="T39" fmla="*/ 8 h 144"/>
                <a:gd name="T40" fmla="*/ 164 w 209"/>
                <a:gd name="T41" fmla="*/ 8 h 144"/>
                <a:gd name="T42" fmla="*/ 164 w 209"/>
                <a:gd name="T43" fmla="*/ 32 h 144"/>
                <a:gd name="T44" fmla="*/ 137 w 209"/>
                <a:gd name="T45" fmla="*/ 105 h 144"/>
                <a:gd name="T46" fmla="*/ 125 w 209"/>
                <a:gd name="T47" fmla="*/ 136 h 144"/>
                <a:gd name="T48" fmla="*/ 196 w 209"/>
                <a:gd name="T49" fmla="*/ 63 h 144"/>
                <a:gd name="T50" fmla="*/ 149 w 209"/>
                <a:gd name="T51" fmla="*/ 103 h 144"/>
                <a:gd name="T52" fmla="*/ 172 w 209"/>
                <a:gd name="T53" fmla="*/ 32 h 144"/>
                <a:gd name="T54" fmla="*/ 172 w 209"/>
                <a:gd name="T55" fmla="*/ 28 h 144"/>
                <a:gd name="T56" fmla="*/ 195 w 209"/>
                <a:gd name="T57" fmla="*/ 34 h 144"/>
                <a:gd name="T58" fmla="*/ 196 w 209"/>
                <a:gd name="T59" fmla="*/ 6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" h="144">
                  <a:moveTo>
                    <a:pt x="200" y="29"/>
                  </a:moveTo>
                  <a:cubicBezTo>
                    <a:pt x="192" y="20"/>
                    <a:pt x="179" y="19"/>
                    <a:pt x="172" y="2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4"/>
                    <a:pt x="0" y="78"/>
                    <a:pt x="29" y="111"/>
                  </a:cubicBezTo>
                  <a:cubicBezTo>
                    <a:pt x="35" y="118"/>
                    <a:pt x="39" y="135"/>
                    <a:pt x="40" y="141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35"/>
                    <a:pt x="136" y="119"/>
                    <a:pt x="142" y="112"/>
                  </a:cubicBezTo>
                  <a:cubicBezTo>
                    <a:pt x="143" y="112"/>
                    <a:pt x="143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91" y="107"/>
                    <a:pt x="204" y="65"/>
                  </a:cubicBezTo>
                  <a:cubicBezTo>
                    <a:pt x="209" y="49"/>
                    <a:pt x="208" y="37"/>
                    <a:pt x="200" y="29"/>
                  </a:cubicBezTo>
                  <a:close/>
                  <a:moveTo>
                    <a:pt x="125" y="136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6" y="129"/>
                    <a:pt x="42" y="113"/>
                    <a:pt x="35" y="105"/>
                  </a:cubicBezTo>
                  <a:cubicBezTo>
                    <a:pt x="8" y="74"/>
                    <a:pt x="8" y="44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4" y="44"/>
                    <a:pt x="164" y="74"/>
                    <a:pt x="137" y="105"/>
                  </a:cubicBezTo>
                  <a:cubicBezTo>
                    <a:pt x="130" y="113"/>
                    <a:pt x="126" y="129"/>
                    <a:pt x="125" y="136"/>
                  </a:cubicBezTo>
                  <a:close/>
                  <a:moveTo>
                    <a:pt x="196" y="63"/>
                  </a:moveTo>
                  <a:cubicBezTo>
                    <a:pt x="187" y="92"/>
                    <a:pt x="161" y="101"/>
                    <a:pt x="149" y="103"/>
                  </a:cubicBezTo>
                  <a:cubicBezTo>
                    <a:pt x="172" y="73"/>
                    <a:pt x="172" y="44"/>
                    <a:pt x="172" y="32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8" y="27"/>
                    <a:pt x="189" y="27"/>
                    <a:pt x="195" y="34"/>
                  </a:cubicBezTo>
                  <a:cubicBezTo>
                    <a:pt x="200" y="40"/>
                    <a:pt x="200" y="49"/>
                    <a:pt x="196" y="6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71">
              <a:extLst>
                <a:ext uri="{FF2B5EF4-FFF2-40B4-BE49-F238E27FC236}">
                  <a16:creationId xmlns:a16="http://schemas.microsoft.com/office/drawing/2014/main" id="{BEB2A58C-2E6C-4C12-9BA9-DFAC1C57D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755" y="3134139"/>
              <a:ext cx="15823" cy="70784"/>
            </a:xfrm>
            <a:custGeom>
              <a:avLst/>
              <a:gdLst>
                <a:gd name="T0" fmla="*/ 4 w 8"/>
                <a:gd name="T1" fmla="*/ 36 h 36"/>
                <a:gd name="T2" fmla="*/ 8 w 8"/>
                <a:gd name="T3" fmla="*/ 32 h 36"/>
                <a:gd name="T4" fmla="*/ 8 w 8"/>
                <a:gd name="T5" fmla="*/ 4 h 36"/>
                <a:gd name="T6" fmla="*/ 4 w 8"/>
                <a:gd name="T7" fmla="*/ 0 h 36"/>
                <a:gd name="T8" fmla="*/ 0 w 8"/>
                <a:gd name="T9" fmla="*/ 4 h 36"/>
                <a:gd name="T10" fmla="*/ 0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6" y="36"/>
                    <a:pt x="8" y="34"/>
                    <a:pt x="8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372">
              <a:extLst>
                <a:ext uri="{FF2B5EF4-FFF2-40B4-BE49-F238E27FC236}">
                  <a16:creationId xmlns:a16="http://schemas.microsoft.com/office/drawing/2014/main" id="{6C7DD9A4-133B-4926-B45D-C046749C4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717" y="3102495"/>
              <a:ext cx="15823" cy="102428"/>
            </a:xfrm>
            <a:custGeom>
              <a:avLst/>
              <a:gdLst>
                <a:gd name="T0" fmla="*/ 4 w 8"/>
                <a:gd name="T1" fmla="*/ 52 h 52"/>
                <a:gd name="T2" fmla="*/ 8 w 8"/>
                <a:gd name="T3" fmla="*/ 48 h 52"/>
                <a:gd name="T4" fmla="*/ 8 w 8"/>
                <a:gd name="T5" fmla="*/ 4 h 52"/>
                <a:gd name="T6" fmla="*/ 4 w 8"/>
                <a:gd name="T7" fmla="*/ 0 h 52"/>
                <a:gd name="T8" fmla="*/ 0 w 8"/>
                <a:gd name="T9" fmla="*/ 4 h 52"/>
                <a:gd name="T10" fmla="*/ 0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6" y="52"/>
                    <a:pt x="8" y="50"/>
                    <a:pt x="8" y="4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2" y="52"/>
                    <a:pt x="4" y="5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373">
              <a:extLst>
                <a:ext uri="{FF2B5EF4-FFF2-40B4-BE49-F238E27FC236}">
                  <a16:creationId xmlns:a16="http://schemas.microsoft.com/office/drawing/2014/main" id="{AEFFC240-4282-44D6-A732-28B3CDDA4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3679" y="3157457"/>
              <a:ext cx="15823" cy="47467"/>
            </a:xfrm>
            <a:custGeom>
              <a:avLst/>
              <a:gdLst>
                <a:gd name="T0" fmla="*/ 4 w 8"/>
                <a:gd name="T1" fmla="*/ 24 h 24"/>
                <a:gd name="T2" fmla="*/ 8 w 8"/>
                <a:gd name="T3" fmla="*/ 20 h 24"/>
                <a:gd name="T4" fmla="*/ 8 w 8"/>
                <a:gd name="T5" fmla="*/ 4 h 24"/>
                <a:gd name="T6" fmla="*/ 4 w 8"/>
                <a:gd name="T7" fmla="*/ 0 h 24"/>
                <a:gd name="T8" fmla="*/ 0 w 8"/>
                <a:gd name="T9" fmla="*/ 4 h 24"/>
                <a:gd name="T10" fmla="*/ 0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6" y="24"/>
                    <a:pt x="8" y="22"/>
                    <a:pt x="8" y="2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5744FC35-58D4-4210-8CCD-9DF789FEDB26}"/>
              </a:ext>
            </a:extLst>
          </p:cNvPr>
          <p:cNvSpPr txBox="1"/>
          <p:nvPr/>
        </p:nvSpPr>
        <p:spPr>
          <a:xfrm>
            <a:off x="1579652" y="5139075"/>
            <a:ext cx="7046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Flexibilität – der Kunde entscheidet über die Erreichbarkeit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185E483-2DA6-4686-A9E4-B5F7ED4DCCE4}"/>
              </a:ext>
            </a:extLst>
          </p:cNvPr>
          <p:cNvGrpSpPr/>
          <p:nvPr/>
        </p:nvGrpSpPr>
        <p:grpSpPr>
          <a:xfrm>
            <a:off x="9474980" y="1588411"/>
            <a:ext cx="1157163" cy="1187768"/>
            <a:chOff x="9550721" y="4101623"/>
            <a:chExt cx="472169" cy="448854"/>
          </a:xfrm>
          <a:solidFill>
            <a:schemeClr val="tx1">
              <a:lumMod val="50000"/>
            </a:schemeClr>
          </a:solidFill>
        </p:grpSpPr>
        <p:sp>
          <p:nvSpPr>
            <p:cNvPr id="37" name="Freeform 350">
              <a:extLst>
                <a:ext uri="{FF2B5EF4-FFF2-40B4-BE49-F238E27FC236}">
                  <a16:creationId xmlns:a16="http://schemas.microsoft.com/office/drawing/2014/main" id="{64729C7C-B00B-4FCC-863D-FE13661CC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0721" y="4101623"/>
              <a:ext cx="472169" cy="448854"/>
            </a:xfrm>
            <a:custGeom>
              <a:avLst/>
              <a:gdLst>
                <a:gd name="T0" fmla="*/ 240 w 240"/>
                <a:gd name="T1" fmla="*/ 0 h 228"/>
                <a:gd name="T2" fmla="*/ 0 w 240"/>
                <a:gd name="T3" fmla="*/ 0 h 228"/>
                <a:gd name="T4" fmla="*/ 0 w 240"/>
                <a:gd name="T5" fmla="*/ 192 h 228"/>
                <a:gd name="T6" fmla="*/ 74 w 240"/>
                <a:gd name="T7" fmla="*/ 192 h 228"/>
                <a:gd name="T8" fmla="*/ 45 w 240"/>
                <a:gd name="T9" fmla="*/ 221 h 228"/>
                <a:gd name="T10" fmla="*/ 45 w 240"/>
                <a:gd name="T11" fmla="*/ 227 h 228"/>
                <a:gd name="T12" fmla="*/ 48 w 240"/>
                <a:gd name="T13" fmla="*/ 228 h 228"/>
                <a:gd name="T14" fmla="*/ 51 w 240"/>
                <a:gd name="T15" fmla="*/ 227 h 228"/>
                <a:gd name="T16" fmla="*/ 83 w 240"/>
                <a:gd name="T17" fmla="*/ 195 h 228"/>
                <a:gd name="T18" fmla="*/ 84 w 240"/>
                <a:gd name="T19" fmla="*/ 192 h 228"/>
                <a:gd name="T20" fmla="*/ 156 w 240"/>
                <a:gd name="T21" fmla="*/ 192 h 228"/>
                <a:gd name="T22" fmla="*/ 157 w 240"/>
                <a:gd name="T23" fmla="*/ 195 h 228"/>
                <a:gd name="T24" fmla="*/ 189 w 240"/>
                <a:gd name="T25" fmla="*/ 227 h 228"/>
                <a:gd name="T26" fmla="*/ 192 w 240"/>
                <a:gd name="T27" fmla="*/ 228 h 228"/>
                <a:gd name="T28" fmla="*/ 195 w 240"/>
                <a:gd name="T29" fmla="*/ 227 h 228"/>
                <a:gd name="T30" fmla="*/ 195 w 240"/>
                <a:gd name="T31" fmla="*/ 221 h 228"/>
                <a:gd name="T32" fmla="*/ 166 w 240"/>
                <a:gd name="T33" fmla="*/ 192 h 228"/>
                <a:gd name="T34" fmla="*/ 240 w 240"/>
                <a:gd name="T35" fmla="*/ 192 h 228"/>
                <a:gd name="T36" fmla="*/ 240 w 240"/>
                <a:gd name="T37" fmla="*/ 0 h 228"/>
                <a:gd name="T38" fmla="*/ 232 w 240"/>
                <a:gd name="T39" fmla="*/ 184 h 228"/>
                <a:gd name="T40" fmla="*/ 8 w 240"/>
                <a:gd name="T41" fmla="*/ 184 h 228"/>
                <a:gd name="T42" fmla="*/ 8 w 240"/>
                <a:gd name="T43" fmla="*/ 8 h 228"/>
                <a:gd name="T44" fmla="*/ 232 w 240"/>
                <a:gd name="T45" fmla="*/ 8 h 228"/>
                <a:gd name="T46" fmla="*/ 232 w 240"/>
                <a:gd name="T47" fmla="*/ 1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0" h="228">
                  <a:moveTo>
                    <a:pt x="2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4" y="223"/>
                    <a:pt x="44" y="225"/>
                    <a:pt x="45" y="227"/>
                  </a:cubicBezTo>
                  <a:cubicBezTo>
                    <a:pt x="46" y="228"/>
                    <a:pt x="47" y="228"/>
                    <a:pt x="48" y="228"/>
                  </a:cubicBezTo>
                  <a:cubicBezTo>
                    <a:pt x="49" y="228"/>
                    <a:pt x="50" y="228"/>
                    <a:pt x="51" y="227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4" y="194"/>
                    <a:pt x="84" y="193"/>
                    <a:pt x="84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6" y="193"/>
                    <a:pt x="156" y="194"/>
                    <a:pt x="157" y="195"/>
                  </a:cubicBezTo>
                  <a:cubicBezTo>
                    <a:pt x="189" y="227"/>
                    <a:pt x="189" y="227"/>
                    <a:pt x="189" y="227"/>
                  </a:cubicBezTo>
                  <a:cubicBezTo>
                    <a:pt x="190" y="228"/>
                    <a:pt x="191" y="228"/>
                    <a:pt x="192" y="228"/>
                  </a:cubicBezTo>
                  <a:cubicBezTo>
                    <a:pt x="193" y="228"/>
                    <a:pt x="194" y="228"/>
                    <a:pt x="195" y="227"/>
                  </a:cubicBezTo>
                  <a:cubicBezTo>
                    <a:pt x="196" y="225"/>
                    <a:pt x="196" y="223"/>
                    <a:pt x="195" y="221"/>
                  </a:cubicBezTo>
                  <a:cubicBezTo>
                    <a:pt x="166" y="192"/>
                    <a:pt x="166" y="192"/>
                    <a:pt x="166" y="192"/>
                  </a:cubicBezTo>
                  <a:cubicBezTo>
                    <a:pt x="240" y="192"/>
                    <a:pt x="240" y="192"/>
                    <a:pt x="240" y="192"/>
                  </a:cubicBezTo>
                  <a:lnTo>
                    <a:pt x="240" y="0"/>
                  </a:lnTo>
                  <a:close/>
                  <a:moveTo>
                    <a:pt x="232" y="184"/>
                  </a:move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32" y="8"/>
                    <a:pt x="232" y="8"/>
                    <a:pt x="232" y="8"/>
                  </a:cubicBezTo>
                  <a:lnTo>
                    <a:pt x="232" y="18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1">
              <a:extLst>
                <a:ext uri="{FF2B5EF4-FFF2-40B4-BE49-F238E27FC236}">
                  <a16:creationId xmlns:a16="http://schemas.microsoft.com/office/drawing/2014/main" id="{3392FEF2-F892-4758-B113-9527468CD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188" y="4164912"/>
              <a:ext cx="377235" cy="243997"/>
            </a:xfrm>
            <a:custGeom>
              <a:avLst/>
              <a:gdLst>
                <a:gd name="T0" fmla="*/ 16 w 192"/>
                <a:gd name="T1" fmla="*/ 124 h 124"/>
                <a:gd name="T2" fmla="*/ 32 w 192"/>
                <a:gd name="T3" fmla="*/ 108 h 124"/>
                <a:gd name="T4" fmla="*/ 30 w 192"/>
                <a:gd name="T5" fmla="*/ 100 h 124"/>
                <a:gd name="T6" fmla="*/ 60 w 192"/>
                <a:gd name="T7" fmla="*/ 70 h 124"/>
                <a:gd name="T8" fmla="*/ 68 w 192"/>
                <a:gd name="T9" fmla="*/ 72 h 124"/>
                <a:gd name="T10" fmla="*/ 77 w 192"/>
                <a:gd name="T11" fmla="*/ 69 h 124"/>
                <a:gd name="T12" fmla="*/ 102 w 192"/>
                <a:gd name="T13" fmla="*/ 93 h 124"/>
                <a:gd name="T14" fmla="*/ 100 w 192"/>
                <a:gd name="T15" fmla="*/ 100 h 124"/>
                <a:gd name="T16" fmla="*/ 116 w 192"/>
                <a:gd name="T17" fmla="*/ 116 h 124"/>
                <a:gd name="T18" fmla="*/ 132 w 192"/>
                <a:gd name="T19" fmla="*/ 100 h 124"/>
                <a:gd name="T20" fmla="*/ 128 w 192"/>
                <a:gd name="T21" fmla="*/ 90 h 124"/>
                <a:gd name="T22" fmla="*/ 170 w 192"/>
                <a:gd name="T23" fmla="*/ 31 h 124"/>
                <a:gd name="T24" fmla="*/ 176 w 192"/>
                <a:gd name="T25" fmla="*/ 32 h 124"/>
                <a:gd name="T26" fmla="*/ 192 w 192"/>
                <a:gd name="T27" fmla="*/ 16 h 124"/>
                <a:gd name="T28" fmla="*/ 176 w 192"/>
                <a:gd name="T29" fmla="*/ 0 h 124"/>
                <a:gd name="T30" fmla="*/ 160 w 192"/>
                <a:gd name="T31" fmla="*/ 16 h 124"/>
                <a:gd name="T32" fmla="*/ 164 w 192"/>
                <a:gd name="T33" fmla="*/ 26 h 124"/>
                <a:gd name="T34" fmla="*/ 122 w 192"/>
                <a:gd name="T35" fmla="*/ 85 h 124"/>
                <a:gd name="T36" fmla="*/ 116 w 192"/>
                <a:gd name="T37" fmla="*/ 84 h 124"/>
                <a:gd name="T38" fmla="*/ 107 w 192"/>
                <a:gd name="T39" fmla="*/ 87 h 124"/>
                <a:gd name="T40" fmla="*/ 82 w 192"/>
                <a:gd name="T41" fmla="*/ 63 h 124"/>
                <a:gd name="T42" fmla="*/ 84 w 192"/>
                <a:gd name="T43" fmla="*/ 56 h 124"/>
                <a:gd name="T44" fmla="*/ 68 w 192"/>
                <a:gd name="T45" fmla="*/ 40 h 124"/>
                <a:gd name="T46" fmla="*/ 52 w 192"/>
                <a:gd name="T47" fmla="*/ 56 h 124"/>
                <a:gd name="T48" fmla="*/ 54 w 192"/>
                <a:gd name="T49" fmla="*/ 64 h 124"/>
                <a:gd name="T50" fmla="*/ 24 w 192"/>
                <a:gd name="T51" fmla="*/ 94 h 124"/>
                <a:gd name="T52" fmla="*/ 16 w 192"/>
                <a:gd name="T53" fmla="*/ 92 h 124"/>
                <a:gd name="T54" fmla="*/ 0 w 192"/>
                <a:gd name="T55" fmla="*/ 108 h 124"/>
                <a:gd name="T56" fmla="*/ 16 w 192"/>
                <a:gd name="T5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124">
                  <a:moveTo>
                    <a:pt x="16" y="124"/>
                  </a:moveTo>
                  <a:cubicBezTo>
                    <a:pt x="25" y="124"/>
                    <a:pt x="32" y="117"/>
                    <a:pt x="32" y="108"/>
                  </a:cubicBezTo>
                  <a:cubicBezTo>
                    <a:pt x="32" y="105"/>
                    <a:pt x="31" y="102"/>
                    <a:pt x="30" y="10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1"/>
                    <a:pt x="65" y="72"/>
                    <a:pt x="68" y="72"/>
                  </a:cubicBezTo>
                  <a:cubicBezTo>
                    <a:pt x="71" y="72"/>
                    <a:pt x="74" y="71"/>
                    <a:pt x="77" y="69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1" y="95"/>
                    <a:pt x="100" y="97"/>
                    <a:pt x="100" y="100"/>
                  </a:cubicBezTo>
                  <a:cubicBezTo>
                    <a:pt x="100" y="109"/>
                    <a:pt x="107" y="116"/>
                    <a:pt x="116" y="116"/>
                  </a:cubicBezTo>
                  <a:cubicBezTo>
                    <a:pt x="125" y="116"/>
                    <a:pt x="132" y="109"/>
                    <a:pt x="132" y="100"/>
                  </a:cubicBezTo>
                  <a:cubicBezTo>
                    <a:pt x="132" y="96"/>
                    <a:pt x="131" y="93"/>
                    <a:pt x="128" y="90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2" y="32"/>
                    <a:pt x="174" y="32"/>
                    <a:pt x="176" y="32"/>
                  </a:cubicBezTo>
                  <a:cubicBezTo>
                    <a:pt x="185" y="32"/>
                    <a:pt x="192" y="25"/>
                    <a:pt x="192" y="16"/>
                  </a:cubicBezTo>
                  <a:cubicBezTo>
                    <a:pt x="192" y="7"/>
                    <a:pt x="185" y="0"/>
                    <a:pt x="176" y="0"/>
                  </a:cubicBezTo>
                  <a:cubicBezTo>
                    <a:pt x="167" y="0"/>
                    <a:pt x="160" y="7"/>
                    <a:pt x="160" y="16"/>
                  </a:cubicBezTo>
                  <a:cubicBezTo>
                    <a:pt x="160" y="20"/>
                    <a:pt x="161" y="23"/>
                    <a:pt x="164" y="26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0" y="84"/>
                    <a:pt x="118" y="84"/>
                    <a:pt x="116" y="84"/>
                  </a:cubicBezTo>
                  <a:cubicBezTo>
                    <a:pt x="113" y="84"/>
                    <a:pt x="110" y="85"/>
                    <a:pt x="107" y="87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3" y="61"/>
                    <a:pt x="84" y="59"/>
                    <a:pt x="84" y="56"/>
                  </a:cubicBezTo>
                  <a:cubicBezTo>
                    <a:pt x="84" y="47"/>
                    <a:pt x="77" y="40"/>
                    <a:pt x="68" y="40"/>
                  </a:cubicBezTo>
                  <a:cubicBezTo>
                    <a:pt x="59" y="40"/>
                    <a:pt x="52" y="47"/>
                    <a:pt x="52" y="56"/>
                  </a:cubicBezTo>
                  <a:cubicBezTo>
                    <a:pt x="52" y="59"/>
                    <a:pt x="53" y="62"/>
                    <a:pt x="54" y="6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2" y="93"/>
                    <a:pt x="19" y="92"/>
                    <a:pt x="16" y="92"/>
                  </a:cubicBezTo>
                  <a:cubicBezTo>
                    <a:pt x="7" y="92"/>
                    <a:pt x="0" y="99"/>
                    <a:pt x="0" y="108"/>
                  </a:cubicBezTo>
                  <a:cubicBezTo>
                    <a:pt x="0" y="117"/>
                    <a:pt x="7" y="124"/>
                    <a:pt x="16" y="12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D2BBB5C-CA6D-4233-A009-933E55F58A0D}"/>
              </a:ext>
            </a:extLst>
          </p:cNvPr>
          <p:cNvGrpSpPr/>
          <p:nvPr/>
        </p:nvGrpSpPr>
        <p:grpSpPr>
          <a:xfrm>
            <a:off x="9502675" y="3813845"/>
            <a:ext cx="1125834" cy="1239253"/>
            <a:chOff x="9373725" y="3106242"/>
            <a:chExt cx="432197" cy="440526"/>
          </a:xfrm>
          <a:solidFill>
            <a:schemeClr val="tx1">
              <a:lumMod val="50000"/>
            </a:schemeClr>
          </a:solidFill>
        </p:grpSpPr>
        <p:sp>
          <p:nvSpPr>
            <p:cNvPr id="40" name="Freeform 383">
              <a:extLst>
                <a:ext uri="{FF2B5EF4-FFF2-40B4-BE49-F238E27FC236}">
                  <a16:creationId xmlns:a16="http://schemas.microsoft.com/office/drawing/2014/main" id="{D6F46C56-81AD-4B99-B91C-A4AE7DC19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6966" y="3247809"/>
              <a:ext cx="134073" cy="141569"/>
            </a:xfrm>
            <a:custGeom>
              <a:avLst/>
              <a:gdLst>
                <a:gd name="T0" fmla="*/ 26 w 68"/>
                <a:gd name="T1" fmla="*/ 49 h 72"/>
                <a:gd name="T2" fmla="*/ 2 w 68"/>
                <a:gd name="T3" fmla="*/ 63 h 72"/>
                <a:gd name="T4" fmla="*/ 0 w 68"/>
                <a:gd name="T5" fmla="*/ 72 h 72"/>
                <a:gd name="T6" fmla="*/ 68 w 68"/>
                <a:gd name="T7" fmla="*/ 72 h 72"/>
                <a:gd name="T8" fmla="*/ 67 w 68"/>
                <a:gd name="T9" fmla="*/ 63 h 72"/>
                <a:gd name="T10" fmla="*/ 42 w 68"/>
                <a:gd name="T11" fmla="*/ 49 h 72"/>
                <a:gd name="T12" fmla="*/ 40 w 68"/>
                <a:gd name="T13" fmla="*/ 48 h 72"/>
                <a:gd name="T14" fmla="*/ 40 w 68"/>
                <a:gd name="T15" fmla="*/ 44 h 72"/>
                <a:gd name="T16" fmla="*/ 51 w 68"/>
                <a:gd name="T17" fmla="*/ 24 h 72"/>
                <a:gd name="T18" fmla="*/ 35 w 68"/>
                <a:gd name="T19" fmla="*/ 0 h 72"/>
                <a:gd name="T20" fmla="*/ 34 w 68"/>
                <a:gd name="T21" fmla="*/ 0 h 72"/>
                <a:gd name="T22" fmla="*/ 18 w 68"/>
                <a:gd name="T23" fmla="*/ 24 h 72"/>
                <a:gd name="T24" fmla="*/ 28 w 68"/>
                <a:gd name="T25" fmla="*/ 44 h 72"/>
                <a:gd name="T26" fmla="*/ 28 w 68"/>
                <a:gd name="T27" fmla="*/ 48 h 72"/>
                <a:gd name="T28" fmla="*/ 26 w 68"/>
                <a:gd name="T29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72">
                  <a:moveTo>
                    <a:pt x="26" y="49"/>
                  </a:moveTo>
                  <a:cubicBezTo>
                    <a:pt x="21" y="51"/>
                    <a:pt x="4" y="59"/>
                    <a:pt x="2" y="63"/>
                  </a:cubicBezTo>
                  <a:cubicBezTo>
                    <a:pt x="0" y="67"/>
                    <a:pt x="0" y="72"/>
                    <a:pt x="0" y="72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2"/>
                    <a:pt x="68" y="67"/>
                    <a:pt x="67" y="63"/>
                  </a:cubicBezTo>
                  <a:cubicBezTo>
                    <a:pt x="65" y="59"/>
                    <a:pt x="47" y="51"/>
                    <a:pt x="42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0"/>
                    <a:pt x="50" y="33"/>
                    <a:pt x="51" y="24"/>
                  </a:cubicBezTo>
                  <a:cubicBezTo>
                    <a:pt x="53" y="11"/>
                    <a:pt x="4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0"/>
                    <a:pt x="17" y="11"/>
                    <a:pt x="18" y="24"/>
                  </a:cubicBezTo>
                  <a:cubicBezTo>
                    <a:pt x="19" y="33"/>
                    <a:pt x="24" y="40"/>
                    <a:pt x="28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6" y="49"/>
                    <a:pt x="26" y="4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84">
              <a:extLst>
                <a:ext uri="{FF2B5EF4-FFF2-40B4-BE49-F238E27FC236}">
                  <a16:creationId xmlns:a16="http://schemas.microsoft.com/office/drawing/2014/main" id="{3D9C0DDC-549E-4843-8AE5-8901B1A38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3725" y="3106242"/>
              <a:ext cx="432197" cy="440526"/>
            </a:xfrm>
            <a:custGeom>
              <a:avLst/>
              <a:gdLst>
                <a:gd name="T0" fmla="*/ 208 w 220"/>
                <a:gd name="T1" fmla="*/ 20 h 224"/>
                <a:gd name="T2" fmla="*/ 180 w 220"/>
                <a:gd name="T3" fmla="*/ 0 h 224"/>
                <a:gd name="T4" fmla="*/ 12 w 220"/>
                <a:gd name="T5" fmla="*/ 20 h 224"/>
                <a:gd name="T6" fmla="*/ 20 w 220"/>
                <a:gd name="T7" fmla="*/ 40 h 224"/>
                <a:gd name="T8" fmla="*/ 32 w 220"/>
                <a:gd name="T9" fmla="*/ 8 h 224"/>
                <a:gd name="T10" fmla="*/ 192 w 220"/>
                <a:gd name="T11" fmla="*/ 20 h 224"/>
                <a:gd name="T12" fmla="*/ 180 w 220"/>
                <a:gd name="T13" fmla="*/ 216 h 224"/>
                <a:gd name="T14" fmla="*/ 20 w 220"/>
                <a:gd name="T15" fmla="*/ 204 h 224"/>
                <a:gd name="T16" fmla="*/ 28 w 220"/>
                <a:gd name="T17" fmla="*/ 180 h 224"/>
                <a:gd name="T18" fmla="*/ 28 w 220"/>
                <a:gd name="T19" fmla="*/ 172 h 224"/>
                <a:gd name="T20" fmla="*/ 0 w 220"/>
                <a:gd name="T21" fmla="*/ 176 h 224"/>
                <a:gd name="T22" fmla="*/ 12 w 220"/>
                <a:gd name="T23" fmla="*/ 180 h 224"/>
                <a:gd name="T24" fmla="*/ 32 w 220"/>
                <a:gd name="T25" fmla="*/ 224 h 224"/>
                <a:gd name="T26" fmla="*/ 200 w 220"/>
                <a:gd name="T27" fmla="*/ 204 h 224"/>
                <a:gd name="T28" fmla="*/ 220 w 220"/>
                <a:gd name="T29" fmla="*/ 192 h 224"/>
                <a:gd name="T30" fmla="*/ 217 w 220"/>
                <a:gd name="T31" fmla="*/ 156 h 224"/>
                <a:gd name="T32" fmla="*/ 220 w 220"/>
                <a:gd name="T33" fmla="*/ 120 h 224"/>
                <a:gd name="T34" fmla="*/ 220 w 220"/>
                <a:gd name="T35" fmla="*/ 104 h 224"/>
                <a:gd name="T36" fmla="*/ 217 w 220"/>
                <a:gd name="T37" fmla="*/ 68 h 224"/>
                <a:gd name="T38" fmla="*/ 220 w 220"/>
                <a:gd name="T39" fmla="*/ 32 h 224"/>
                <a:gd name="T40" fmla="*/ 212 w 220"/>
                <a:gd name="T41" fmla="*/ 32 h 224"/>
                <a:gd name="T42" fmla="*/ 208 w 220"/>
                <a:gd name="T43" fmla="*/ 64 h 224"/>
                <a:gd name="T44" fmla="*/ 200 w 220"/>
                <a:gd name="T45" fmla="*/ 28 h 224"/>
                <a:gd name="T46" fmla="*/ 212 w 220"/>
                <a:gd name="T47" fmla="*/ 76 h 224"/>
                <a:gd name="T48" fmla="*/ 208 w 220"/>
                <a:gd name="T49" fmla="*/ 108 h 224"/>
                <a:gd name="T50" fmla="*/ 200 w 220"/>
                <a:gd name="T51" fmla="*/ 72 h 224"/>
                <a:gd name="T52" fmla="*/ 212 w 220"/>
                <a:gd name="T53" fmla="*/ 76 h 224"/>
                <a:gd name="T54" fmla="*/ 212 w 220"/>
                <a:gd name="T55" fmla="*/ 148 h 224"/>
                <a:gd name="T56" fmla="*/ 200 w 220"/>
                <a:gd name="T57" fmla="*/ 152 h 224"/>
                <a:gd name="T58" fmla="*/ 208 w 220"/>
                <a:gd name="T59" fmla="*/ 116 h 224"/>
                <a:gd name="T60" fmla="*/ 212 w 220"/>
                <a:gd name="T61" fmla="*/ 192 h 224"/>
                <a:gd name="T62" fmla="*/ 200 w 220"/>
                <a:gd name="T63" fmla="*/ 196 h 224"/>
                <a:gd name="T64" fmla="*/ 208 w 220"/>
                <a:gd name="T65" fmla="*/ 160 h 224"/>
                <a:gd name="T66" fmla="*/ 212 w 220"/>
                <a:gd name="T67" fmla="*/ 19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24">
                  <a:moveTo>
                    <a:pt x="220" y="32"/>
                  </a:moveTo>
                  <a:cubicBezTo>
                    <a:pt x="220" y="25"/>
                    <a:pt x="215" y="20"/>
                    <a:pt x="208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9"/>
                    <a:pt x="191" y="0"/>
                    <a:pt x="18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0"/>
                    <a:pt x="12" y="9"/>
                    <a:pt x="12" y="2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3"/>
                    <a:pt x="25" y="8"/>
                    <a:pt x="32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7" y="8"/>
                    <a:pt x="192" y="13"/>
                    <a:pt x="192" y="20"/>
                  </a:cubicBezTo>
                  <a:cubicBezTo>
                    <a:pt x="192" y="204"/>
                    <a:pt x="192" y="204"/>
                    <a:pt x="192" y="204"/>
                  </a:cubicBezTo>
                  <a:cubicBezTo>
                    <a:pt x="192" y="211"/>
                    <a:pt x="187" y="216"/>
                    <a:pt x="180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25" y="216"/>
                    <a:pt x="20" y="211"/>
                    <a:pt x="20" y="204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2" y="178"/>
                    <a:pt x="32" y="176"/>
                  </a:cubicBezTo>
                  <a:cubicBezTo>
                    <a:pt x="32" y="174"/>
                    <a:pt x="30" y="172"/>
                    <a:pt x="28" y="172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2" y="172"/>
                    <a:pt x="0" y="174"/>
                    <a:pt x="0" y="176"/>
                  </a:cubicBezTo>
                  <a:cubicBezTo>
                    <a:pt x="0" y="178"/>
                    <a:pt x="2" y="180"/>
                    <a:pt x="4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2" y="215"/>
                    <a:pt x="21" y="224"/>
                    <a:pt x="32" y="224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91" y="224"/>
                    <a:pt x="200" y="215"/>
                    <a:pt x="200" y="204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15" y="204"/>
                    <a:pt x="220" y="199"/>
                    <a:pt x="220" y="192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1"/>
                    <a:pt x="219" y="158"/>
                    <a:pt x="217" y="156"/>
                  </a:cubicBezTo>
                  <a:cubicBezTo>
                    <a:pt x="219" y="154"/>
                    <a:pt x="220" y="151"/>
                    <a:pt x="220" y="148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7"/>
                    <a:pt x="219" y="114"/>
                    <a:pt x="217" y="112"/>
                  </a:cubicBezTo>
                  <a:cubicBezTo>
                    <a:pt x="219" y="110"/>
                    <a:pt x="220" y="107"/>
                    <a:pt x="220" y="10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3"/>
                    <a:pt x="219" y="70"/>
                    <a:pt x="217" y="68"/>
                  </a:cubicBezTo>
                  <a:cubicBezTo>
                    <a:pt x="219" y="66"/>
                    <a:pt x="220" y="63"/>
                    <a:pt x="220" y="60"/>
                  </a:cubicBezTo>
                  <a:lnTo>
                    <a:pt x="220" y="32"/>
                  </a:lnTo>
                  <a:close/>
                  <a:moveTo>
                    <a:pt x="208" y="28"/>
                  </a:moveTo>
                  <a:cubicBezTo>
                    <a:pt x="210" y="28"/>
                    <a:pt x="212" y="30"/>
                    <a:pt x="212" y="32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62"/>
                    <a:pt x="210" y="64"/>
                    <a:pt x="208" y="64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28"/>
                    <a:pt x="200" y="28"/>
                    <a:pt x="200" y="28"/>
                  </a:cubicBezTo>
                  <a:lnTo>
                    <a:pt x="208" y="28"/>
                  </a:lnTo>
                  <a:close/>
                  <a:moveTo>
                    <a:pt x="212" y="76"/>
                  </a:moveTo>
                  <a:cubicBezTo>
                    <a:pt x="212" y="104"/>
                    <a:pt x="212" y="104"/>
                    <a:pt x="212" y="104"/>
                  </a:cubicBezTo>
                  <a:cubicBezTo>
                    <a:pt x="212" y="106"/>
                    <a:pt x="210" y="108"/>
                    <a:pt x="208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10" y="72"/>
                    <a:pt x="212" y="74"/>
                    <a:pt x="212" y="76"/>
                  </a:cubicBezTo>
                  <a:close/>
                  <a:moveTo>
                    <a:pt x="212" y="120"/>
                  </a:moveTo>
                  <a:cubicBezTo>
                    <a:pt x="212" y="148"/>
                    <a:pt x="212" y="148"/>
                    <a:pt x="212" y="148"/>
                  </a:cubicBezTo>
                  <a:cubicBezTo>
                    <a:pt x="212" y="150"/>
                    <a:pt x="210" y="152"/>
                    <a:pt x="208" y="152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0" y="116"/>
                    <a:pt x="212" y="118"/>
                    <a:pt x="212" y="120"/>
                  </a:cubicBezTo>
                  <a:close/>
                  <a:moveTo>
                    <a:pt x="212" y="192"/>
                  </a:moveTo>
                  <a:cubicBezTo>
                    <a:pt x="212" y="194"/>
                    <a:pt x="210" y="196"/>
                    <a:pt x="208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10" y="160"/>
                    <a:pt x="212" y="162"/>
                    <a:pt x="212" y="164"/>
                  </a:cubicBezTo>
                  <a:lnTo>
                    <a:pt x="212" y="19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85">
              <a:extLst>
                <a:ext uri="{FF2B5EF4-FFF2-40B4-BE49-F238E27FC236}">
                  <a16:creationId xmlns:a16="http://schemas.microsoft.com/office/drawing/2014/main" id="{D6D82E9A-528F-4313-A5F5-860C2F68D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3725" y="3200343"/>
              <a:ext cx="62457" cy="228174"/>
            </a:xfrm>
            <a:custGeom>
              <a:avLst/>
              <a:gdLst>
                <a:gd name="T0" fmla="*/ 4 w 32"/>
                <a:gd name="T1" fmla="*/ 8 h 116"/>
                <a:gd name="T2" fmla="*/ 12 w 32"/>
                <a:gd name="T3" fmla="*/ 8 h 116"/>
                <a:gd name="T4" fmla="*/ 12 w 32"/>
                <a:gd name="T5" fmla="*/ 116 h 116"/>
                <a:gd name="T6" fmla="*/ 20 w 32"/>
                <a:gd name="T7" fmla="*/ 116 h 116"/>
                <a:gd name="T8" fmla="*/ 20 w 32"/>
                <a:gd name="T9" fmla="*/ 8 h 116"/>
                <a:gd name="T10" fmla="*/ 28 w 32"/>
                <a:gd name="T11" fmla="*/ 8 h 116"/>
                <a:gd name="T12" fmla="*/ 32 w 32"/>
                <a:gd name="T13" fmla="*/ 4 h 116"/>
                <a:gd name="T14" fmla="*/ 28 w 32"/>
                <a:gd name="T15" fmla="*/ 0 h 116"/>
                <a:gd name="T16" fmla="*/ 4 w 32"/>
                <a:gd name="T17" fmla="*/ 0 h 116"/>
                <a:gd name="T18" fmla="*/ 0 w 32"/>
                <a:gd name="T19" fmla="*/ 4 h 116"/>
                <a:gd name="T20" fmla="*/ 4 w 32"/>
                <a:gd name="T21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6">
                  <a:moveTo>
                    <a:pt x="4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7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95113E7-8E3B-4500-8C4B-5F00B201E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2088722-8854-421D-BB1C-F1CB0504EAA9}"/>
              </a:ext>
            </a:extLst>
          </p:cNvPr>
          <p:cNvSpPr/>
          <p:nvPr/>
        </p:nvSpPr>
        <p:spPr bwMode="gray">
          <a:xfrm>
            <a:off x="522973" y="1661941"/>
            <a:ext cx="446612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Flaches UI Design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Auf die wichtigsten Funktionen beschränkt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F45980-06A4-4E4D-A2B1-700FC15A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7" y="164862"/>
            <a:ext cx="3035557" cy="65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95113E7-8E3B-4500-8C4B-5F00B201E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2088722-8854-421D-BB1C-F1CB0504EAA9}"/>
              </a:ext>
            </a:extLst>
          </p:cNvPr>
          <p:cNvSpPr/>
          <p:nvPr/>
        </p:nvSpPr>
        <p:spPr bwMode="gray">
          <a:xfrm>
            <a:off x="522973" y="1661941"/>
            <a:ext cx="4466122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Flaches UI Design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Auf die wichtigsten Funktionen beschränkt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F45980-06A4-4E4D-A2B1-700FC15A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77" y="164862"/>
            <a:ext cx="3035557" cy="6528276"/>
          </a:xfrm>
          <a:prstGeom prst="rect">
            <a:avLst/>
          </a:prstGeom>
        </p:spPr>
      </p:pic>
      <p:pic>
        <p:nvPicPr>
          <p:cNvPr id="5" name="Picture 2" descr="a6aba06c-66ab-45a6-adec-63cd1b615176@auerswald">
            <a:extLst>
              <a:ext uri="{FF2B5EF4-FFF2-40B4-BE49-F238E27FC236}">
                <a16:creationId xmlns:a16="http://schemas.microsoft.com/office/drawing/2014/main" id="{832C9732-73A0-4CF2-A02C-DC95E065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56" y="999036"/>
            <a:ext cx="2715197" cy="485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857B6D7E-0690-40A2-A67E-DD6BCE2A0D9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Smartphone Integration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6F08EAE-364D-4D5C-BD88-68B8FCE04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95336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6" name="Oval 19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CD699E6-4709-444A-8BD0-FF50E87AC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" b="7"/>
          <a:stretch/>
        </p:blipFill>
        <p:spPr>
          <a:xfrm>
            <a:off x="4610101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7" name="Oval 2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25B1BD-974B-4AF6-B898-B5E8BDCB6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-5"/>
          <a:stretch/>
        </p:blipFill>
        <p:spPr>
          <a:xfrm>
            <a:off x="8324865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840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10EDECE-1B82-47FF-B1B8-C39FC0D84CFF}"/>
              </a:ext>
            </a:extLst>
          </p:cNvPr>
          <p:cNvGrpSpPr/>
          <p:nvPr/>
        </p:nvGrpSpPr>
        <p:grpSpPr>
          <a:xfrm>
            <a:off x="6549323" y="137941"/>
            <a:ext cx="3032474" cy="6529559"/>
            <a:chOff x="4204739" y="137941"/>
            <a:chExt cx="3032474" cy="6529559"/>
          </a:xfrm>
        </p:grpSpPr>
        <p:grpSp>
          <p:nvGrpSpPr>
            <p:cNvPr id="28" name="Gruppieren 27"/>
            <p:cNvGrpSpPr/>
            <p:nvPr/>
          </p:nvGrpSpPr>
          <p:grpSpPr bwMode="gray">
            <a:xfrm>
              <a:off x="4204739" y="137941"/>
              <a:ext cx="3032474" cy="6529559"/>
              <a:chOff x="13019088" y="6337300"/>
              <a:chExt cx="1008063" cy="2122488"/>
            </a:xfrm>
          </p:grpSpPr>
          <p:sp>
            <p:nvSpPr>
              <p:cNvPr id="29" name="Freeform 52"/>
              <p:cNvSpPr>
                <a:spLocks/>
              </p:cNvSpPr>
              <p:nvPr/>
            </p:nvSpPr>
            <p:spPr bwMode="gray">
              <a:xfrm>
                <a:off x="13019088" y="6337300"/>
                <a:ext cx="1008063" cy="2122488"/>
              </a:xfrm>
              <a:custGeom>
                <a:avLst/>
                <a:gdLst>
                  <a:gd name="T0" fmla="*/ 269 w 269"/>
                  <a:gd name="T1" fmla="*/ 520 h 566"/>
                  <a:gd name="T2" fmla="*/ 224 w 269"/>
                  <a:gd name="T3" fmla="*/ 566 h 566"/>
                  <a:gd name="T4" fmla="*/ 46 w 269"/>
                  <a:gd name="T5" fmla="*/ 566 h 566"/>
                  <a:gd name="T6" fmla="*/ 0 w 269"/>
                  <a:gd name="T7" fmla="*/ 520 h 566"/>
                  <a:gd name="T8" fmla="*/ 0 w 269"/>
                  <a:gd name="T9" fmla="*/ 46 h 566"/>
                  <a:gd name="T10" fmla="*/ 46 w 269"/>
                  <a:gd name="T11" fmla="*/ 0 h 566"/>
                  <a:gd name="T12" fmla="*/ 224 w 269"/>
                  <a:gd name="T13" fmla="*/ 0 h 566"/>
                  <a:gd name="T14" fmla="*/ 269 w 269"/>
                  <a:gd name="T15" fmla="*/ 46 h 566"/>
                  <a:gd name="T16" fmla="*/ 269 w 269"/>
                  <a:gd name="T17" fmla="*/ 52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66">
                    <a:moveTo>
                      <a:pt x="269" y="520"/>
                    </a:moveTo>
                    <a:cubicBezTo>
                      <a:pt x="269" y="545"/>
                      <a:pt x="249" y="566"/>
                      <a:pt x="224" y="566"/>
                    </a:cubicBezTo>
                    <a:cubicBezTo>
                      <a:pt x="46" y="566"/>
                      <a:pt x="46" y="566"/>
                      <a:pt x="46" y="566"/>
                    </a:cubicBezTo>
                    <a:cubicBezTo>
                      <a:pt x="21" y="566"/>
                      <a:pt x="0" y="545"/>
                      <a:pt x="0" y="5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49" y="0"/>
                      <a:pt x="269" y="21"/>
                      <a:pt x="269" y="46"/>
                    </a:cubicBezTo>
                    <a:lnTo>
                      <a:pt x="269" y="52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gray">
              <a:xfrm>
                <a:off x="13082588" y="6610350"/>
                <a:ext cx="881063" cy="15605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gray">
              <a:xfrm flipV="1">
                <a:off x="13401956" y="6504547"/>
                <a:ext cx="239150" cy="24283"/>
              </a:xfrm>
              <a:prstGeom prst="roundRect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Oval 55"/>
              <p:cNvSpPr>
                <a:spLocks noChangeArrowheads="1"/>
              </p:cNvSpPr>
              <p:nvPr/>
            </p:nvSpPr>
            <p:spPr bwMode="gray">
              <a:xfrm>
                <a:off x="13498513" y="6408738"/>
                <a:ext cx="52388" cy="555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Oval 56"/>
              <p:cNvSpPr>
                <a:spLocks noChangeArrowheads="1"/>
              </p:cNvSpPr>
              <p:nvPr/>
            </p:nvSpPr>
            <p:spPr bwMode="gray">
              <a:xfrm>
                <a:off x="13446125" y="8233136"/>
                <a:ext cx="158750" cy="1571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57"/>
              <p:cNvSpPr>
                <a:spLocks/>
              </p:cNvSpPr>
              <p:nvPr/>
            </p:nvSpPr>
            <p:spPr bwMode="gray">
              <a:xfrm>
                <a:off x="13082588" y="6610350"/>
                <a:ext cx="881063" cy="1560513"/>
              </a:xfrm>
              <a:custGeom>
                <a:avLst/>
                <a:gdLst>
                  <a:gd name="T0" fmla="*/ 0 w 553"/>
                  <a:gd name="T1" fmla="*/ 0 h 728"/>
                  <a:gd name="T2" fmla="*/ 553 w 553"/>
                  <a:gd name="T3" fmla="*/ 0 h 728"/>
                  <a:gd name="T4" fmla="*/ 0 w 553"/>
                  <a:gd name="T5" fmla="*/ 728 h 728"/>
                  <a:gd name="T6" fmla="*/ 0 w 553"/>
                  <a:gd name="T7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3" h="728">
                    <a:moveTo>
                      <a:pt x="0" y="0"/>
                    </a:moveTo>
                    <a:lnTo>
                      <a:pt x="553" y="0"/>
                    </a:lnTo>
                    <a:lnTo>
                      <a:pt x="0" y="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26" name="Picture 2" descr="90568fd4-3ea1-4782-99c9-5cd33bbe6d59@auerswald">
              <a:extLst>
                <a:ext uri="{FF2B5EF4-FFF2-40B4-BE49-F238E27FC236}">
                  <a16:creationId xmlns:a16="http://schemas.microsoft.com/office/drawing/2014/main" id="{01CAE0CF-623C-4521-99B4-F917A4B0F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721" y="981734"/>
              <a:ext cx="2685519" cy="480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095113E7-8E3B-4500-8C4B-5F00B201E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US" sz="3600" dirty="0" err="1"/>
              <a:t>Kontakte</a:t>
            </a:r>
            <a:r>
              <a:rPr lang="en-US" sz="3600" dirty="0"/>
              <a:t> Integration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2088722-8854-421D-BB1C-F1CB0504EAA9}"/>
              </a:ext>
            </a:extLst>
          </p:cNvPr>
          <p:cNvSpPr/>
          <p:nvPr/>
        </p:nvSpPr>
        <p:spPr bwMode="gray">
          <a:xfrm>
            <a:off x="522973" y="1661941"/>
            <a:ext cx="4466122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Business Telefonie über die Standard Apple Kontakte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Nahtlose Integration in das Smartphone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A9D36E2-2268-40BC-802E-A89A2CC47F17}"/>
              </a:ext>
            </a:extLst>
          </p:cNvPr>
          <p:cNvGrpSpPr/>
          <p:nvPr/>
        </p:nvGrpSpPr>
        <p:grpSpPr>
          <a:xfrm>
            <a:off x="6552158" y="137941"/>
            <a:ext cx="3032474" cy="6529559"/>
            <a:chOff x="4204739" y="137941"/>
            <a:chExt cx="3032474" cy="6529559"/>
          </a:xfrm>
        </p:grpSpPr>
        <p:grpSp>
          <p:nvGrpSpPr>
            <p:cNvPr id="28" name="Gruppieren 27"/>
            <p:cNvGrpSpPr/>
            <p:nvPr/>
          </p:nvGrpSpPr>
          <p:grpSpPr bwMode="gray">
            <a:xfrm>
              <a:off x="4204739" y="137941"/>
              <a:ext cx="3032474" cy="6529559"/>
              <a:chOff x="13019088" y="6337300"/>
              <a:chExt cx="1008063" cy="2122488"/>
            </a:xfrm>
          </p:grpSpPr>
          <p:sp>
            <p:nvSpPr>
              <p:cNvPr id="29" name="Freeform 52"/>
              <p:cNvSpPr>
                <a:spLocks/>
              </p:cNvSpPr>
              <p:nvPr/>
            </p:nvSpPr>
            <p:spPr bwMode="gray">
              <a:xfrm>
                <a:off x="13019088" y="6337300"/>
                <a:ext cx="1008063" cy="2122488"/>
              </a:xfrm>
              <a:custGeom>
                <a:avLst/>
                <a:gdLst>
                  <a:gd name="T0" fmla="*/ 269 w 269"/>
                  <a:gd name="T1" fmla="*/ 520 h 566"/>
                  <a:gd name="T2" fmla="*/ 224 w 269"/>
                  <a:gd name="T3" fmla="*/ 566 h 566"/>
                  <a:gd name="T4" fmla="*/ 46 w 269"/>
                  <a:gd name="T5" fmla="*/ 566 h 566"/>
                  <a:gd name="T6" fmla="*/ 0 w 269"/>
                  <a:gd name="T7" fmla="*/ 520 h 566"/>
                  <a:gd name="T8" fmla="*/ 0 w 269"/>
                  <a:gd name="T9" fmla="*/ 46 h 566"/>
                  <a:gd name="T10" fmla="*/ 46 w 269"/>
                  <a:gd name="T11" fmla="*/ 0 h 566"/>
                  <a:gd name="T12" fmla="*/ 224 w 269"/>
                  <a:gd name="T13" fmla="*/ 0 h 566"/>
                  <a:gd name="T14" fmla="*/ 269 w 269"/>
                  <a:gd name="T15" fmla="*/ 46 h 566"/>
                  <a:gd name="T16" fmla="*/ 269 w 269"/>
                  <a:gd name="T17" fmla="*/ 52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66">
                    <a:moveTo>
                      <a:pt x="269" y="520"/>
                    </a:moveTo>
                    <a:cubicBezTo>
                      <a:pt x="269" y="545"/>
                      <a:pt x="249" y="566"/>
                      <a:pt x="224" y="566"/>
                    </a:cubicBezTo>
                    <a:cubicBezTo>
                      <a:pt x="46" y="566"/>
                      <a:pt x="46" y="566"/>
                      <a:pt x="46" y="566"/>
                    </a:cubicBezTo>
                    <a:cubicBezTo>
                      <a:pt x="21" y="566"/>
                      <a:pt x="0" y="545"/>
                      <a:pt x="0" y="5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49" y="0"/>
                      <a:pt x="269" y="21"/>
                      <a:pt x="269" y="46"/>
                    </a:cubicBezTo>
                    <a:lnTo>
                      <a:pt x="269" y="52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gray">
              <a:xfrm>
                <a:off x="13082588" y="6610350"/>
                <a:ext cx="881063" cy="15605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gray">
              <a:xfrm flipV="1">
                <a:off x="13401956" y="6504547"/>
                <a:ext cx="239150" cy="24283"/>
              </a:xfrm>
              <a:prstGeom prst="roundRect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Oval 55"/>
              <p:cNvSpPr>
                <a:spLocks noChangeArrowheads="1"/>
              </p:cNvSpPr>
              <p:nvPr/>
            </p:nvSpPr>
            <p:spPr bwMode="gray">
              <a:xfrm>
                <a:off x="13498513" y="6408738"/>
                <a:ext cx="52388" cy="555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Oval 56"/>
              <p:cNvSpPr>
                <a:spLocks noChangeArrowheads="1"/>
              </p:cNvSpPr>
              <p:nvPr/>
            </p:nvSpPr>
            <p:spPr bwMode="gray">
              <a:xfrm>
                <a:off x="13446125" y="8233136"/>
                <a:ext cx="158750" cy="1571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57"/>
              <p:cNvSpPr>
                <a:spLocks/>
              </p:cNvSpPr>
              <p:nvPr/>
            </p:nvSpPr>
            <p:spPr bwMode="gray">
              <a:xfrm>
                <a:off x="13082588" y="6610350"/>
                <a:ext cx="881063" cy="1560513"/>
              </a:xfrm>
              <a:custGeom>
                <a:avLst/>
                <a:gdLst>
                  <a:gd name="T0" fmla="*/ 0 w 553"/>
                  <a:gd name="T1" fmla="*/ 0 h 728"/>
                  <a:gd name="T2" fmla="*/ 553 w 553"/>
                  <a:gd name="T3" fmla="*/ 0 h 728"/>
                  <a:gd name="T4" fmla="*/ 0 w 553"/>
                  <a:gd name="T5" fmla="*/ 728 h 728"/>
                  <a:gd name="T6" fmla="*/ 0 w 553"/>
                  <a:gd name="T7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3" h="728">
                    <a:moveTo>
                      <a:pt x="0" y="0"/>
                    </a:moveTo>
                    <a:lnTo>
                      <a:pt x="553" y="0"/>
                    </a:lnTo>
                    <a:lnTo>
                      <a:pt x="0" y="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050" name="Picture 2" descr="71733f53-2afd-484a-8fe1-cb23af21d70e@auerswald">
              <a:extLst>
                <a:ext uri="{FF2B5EF4-FFF2-40B4-BE49-F238E27FC236}">
                  <a16:creationId xmlns:a16="http://schemas.microsoft.com/office/drawing/2014/main" id="{13972DCD-0E73-4EBC-B87C-65FBC0524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412" y="977945"/>
              <a:ext cx="2682114" cy="480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52E32668-3566-48D3-80A1-6B0CAC83201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US" sz="3600" dirty="0" err="1"/>
              <a:t>Kontakte</a:t>
            </a:r>
            <a:r>
              <a:rPr lang="en-US" sz="3600" dirty="0"/>
              <a:t> Integration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F4387B-08F6-4AEB-B75A-5F43C8DDAB72}"/>
              </a:ext>
            </a:extLst>
          </p:cNvPr>
          <p:cNvSpPr/>
          <p:nvPr/>
        </p:nvSpPr>
        <p:spPr bwMode="gray">
          <a:xfrm>
            <a:off x="522973" y="1661941"/>
            <a:ext cx="446612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Business Telefonie über die Standard Apple Kontakte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Nahtlose Integration in das Smartphone</a:t>
            </a:r>
          </a:p>
        </p:txBody>
      </p:sp>
    </p:spTree>
    <p:extLst>
      <p:ext uri="{BB962C8B-B14F-4D97-AF65-F5344CB8AC3E}">
        <p14:creationId xmlns:p14="http://schemas.microsoft.com/office/powerpoint/2010/main" val="35220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924ADD-F1FA-416F-A3CD-7BB783042BA1}"/>
              </a:ext>
            </a:extLst>
          </p:cNvPr>
          <p:cNvGrpSpPr/>
          <p:nvPr/>
        </p:nvGrpSpPr>
        <p:grpSpPr>
          <a:xfrm>
            <a:off x="6552161" y="137941"/>
            <a:ext cx="3032474" cy="6529559"/>
            <a:chOff x="4204739" y="137941"/>
            <a:chExt cx="3032474" cy="6529559"/>
          </a:xfrm>
        </p:grpSpPr>
        <p:grpSp>
          <p:nvGrpSpPr>
            <p:cNvPr id="28" name="Gruppieren 27"/>
            <p:cNvGrpSpPr/>
            <p:nvPr/>
          </p:nvGrpSpPr>
          <p:grpSpPr bwMode="gray">
            <a:xfrm>
              <a:off x="4204739" y="137941"/>
              <a:ext cx="3032474" cy="6529559"/>
              <a:chOff x="13019088" y="6337300"/>
              <a:chExt cx="1008063" cy="2122488"/>
            </a:xfrm>
          </p:grpSpPr>
          <p:sp>
            <p:nvSpPr>
              <p:cNvPr id="29" name="Freeform 52"/>
              <p:cNvSpPr>
                <a:spLocks/>
              </p:cNvSpPr>
              <p:nvPr/>
            </p:nvSpPr>
            <p:spPr bwMode="gray">
              <a:xfrm>
                <a:off x="13019088" y="6337300"/>
                <a:ext cx="1008063" cy="2122488"/>
              </a:xfrm>
              <a:custGeom>
                <a:avLst/>
                <a:gdLst>
                  <a:gd name="T0" fmla="*/ 269 w 269"/>
                  <a:gd name="T1" fmla="*/ 520 h 566"/>
                  <a:gd name="T2" fmla="*/ 224 w 269"/>
                  <a:gd name="T3" fmla="*/ 566 h 566"/>
                  <a:gd name="T4" fmla="*/ 46 w 269"/>
                  <a:gd name="T5" fmla="*/ 566 h 566"/>
                  <a:gd name="T6" fmla="*/ 0 w 269"/>
                  <a:gd name="T7" fmla="*/ 520 h 566"/>
                  <a:gd name="T8" fmla="*/ 0 w 269"/>
                  <a:gd name="T9" fmla="*/ 46 h 566"/>
                  <a:gd name="T10" fmla="*/ 46 w 269"/>
                  <a:gd name="T11" fmla="*/ 0 h 566"/>
                  <a:gd name="T12" fmla="*/ 224 w 269"/>
                  <a:gd name="T13" fmla="*/ 0 h 566"/>
                  <a:gd name="T14" fmla="*/ 269 w 269"/>
                  <a:gd name="T15" fmla="*/ 46 h 566"/>
                  <a:gd name="T16" fmla="*/ 269 w 269"/>
                  <a:gd name="T17" fmla="*/ 52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66">
                    <a:moveTo>
                      <a:pt x="269" y="520"/>
                    </a:moveTo>
                    <a:cubicBezTo>
                      <a:pt x="269" y="545"/>
                      <a:pt x="249" y="566"/>
                      <a:pt x="224" y="566"/>
                    </a:cubicBezTo>
                    <a:cubicBezTo>
                      <a:pt x="46" y="566"/>
                      <a:pt x="46" y="566"/>
                      <a:pt x="46" y="566"/>
                    </a:cubicBezTo>
                    <a:cubicBezTo>
                      <a:pt x="21" y="566"/>
                      <a:pt x="0" y="545"/>
                      <a:pt x="0" y="5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49" y="0"/>
                      <a:pt x="269" y="21"/>
                      <a:pt x="269" y="46"/>
                    </a:cubicBezTo>
                    <a:lnTo>
                      <a:pt x="269" y="52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gray">
              <a:xfrm>
                <a:off x="13082588" y="6610350"/>
                <a:ext cx="881063" cy="15605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gray">
              <a:xfrm flipV="1">
                <a:off x="13401956" y="6504547"/>
                <a:ext cx="239150" cy="24283"/>
              </a:xfrm>
              <a:prstGeom prst="roundRect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Oval 55"/>
              <p:cNvSpPr>
                <a:spLocks noChangeArrowheads="1"/>
              </p:cNvSpPr>
              <p:nvPr/>
            </p:nvSpPr>
            <p:spPr bwMode="gray">
              <a:xfrm>
                <a:off x="13498513" y="6408738"/>
                <a:ext cx="52388" cy="555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Oval 56"/>
              <p:cNvSpPr>
                <a:spLocks noChangeArrowheads="1"/>
              </p:cNvSpPr>
              <p:nvPr/>
            </p:nvSpPr>
            <p:spPr bwMode="gray">
              <a:xfrm>
                <a:off x="13446125" y="8233136"/>
                <a:ext cx="158750" cy="157163"/>
              </a:xfrm>
              <a:prstGeom prst="ellipse">
                <a:avLst/>
              </a:prstGeom>
              <a:solidFill>
                <a:srgbClr val="BC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57"/>
              <p:cNvSpPr>
                <a:spLocks/>
              </p:cNvSpPr>
              <p:nvPr/>
            </p:nvSpPr>
            <p:spPr bwMode="gray">
              <a:xfrm>
                <a:off x="13082588" y="6610350"/>
                <a:ext cx="881063" cy="1560513"/>
              </a:xfrm>
              <a:custGeom>
                <a:avLst/>
                <a:gdLst>
                  <a:gd name="T0" fmla="*/ 0 w 553"/>
                  <a:gd name="T1" fmla="*/ 0 h 728"/>
                  <a:gd name="T2" fmla="*/ 553 w 553"/>
                  <a:gd name="T3" fmla="*/ 0 h 728"/>
                  <a:gd name="T4" fmla="*/ 0 w 553"/>
                  <a:gd name="T5" fmla="*/ 728 h 728"/>
                  <a:gd name="T6" fmla="*/ 0 w 553"/>
                  <a:gd name="T7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3" h="728">
                    <a:moveTo>
                      <a:pt x="0" y="0"/>
                    </a:moveTo>
                    <a:lnTo>
                      <a:pt x="553" y="0"/>
                    </a:lnTo>
                    <a:lnTo>
                      <a:pt x="0" y="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3074" name="8A1502E3-D2BC-4563-95F2-18E33A156C16" descr="8A1502E3-D2BC-4563-95F2-18E33A156C16">
              <a:extLst>
                <a:ext uri="{FF2B5EF4-FFF2-40B4-BE49-F238E27FC236}">
                  <a16:creationId xmlns:a16="http://schemas.microsoft.com/office/drawing/2014/main" id="{7FCE967C-7483-4F59-A43A-482BB01D2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170" y="977944"/>
              <a:ext cx="2680357" cy="479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7AD281DF-088A-415D-B265-06DC58ECA9E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4114" y="410830"/>
            <a:ext cx="11097217" cy="1073122"/>
          </a:xfrm>
        </p:spPr>
        <p:txBody>
          <a:bodyPr>
            <a:normAutofit/>
          </a:bodyPr>
          <a:lstStyle/>
          <a:p>
            <a:r>
              <a:rPr lang="en-US" sz="3600" dirty="0"/>
              <a:t>Apple Siri Integration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99DE2CD-93E8-432F-B137-505A5ABD1750}"/>
              </a:ext>
            </a:extLst>
          </p:cNvPr>
          <p:cNvSpPr/>
          <p:nvPr/>
        </p:nvSpPr>
        <p:spPr bwMode="gray">
          <a:xfrm>
            <a:off x="522973" y="1661941"/>
            <a:ext cx="446612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Eindindung von Apples Sprachassistenten Siri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noProof="1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noProof="1">
                <a:solidFill>
                  <a:srgbClr val="000000"/>
                </a:solidFill>
              </a:rPr>
              <a:t>Business Telefonie gesteuert durch die Stimme</a:t>
            </a:r>
          </a:p>
        </p:txBody>
      </p:sp>
    </p:spTree>
    <p:extLst>
      <p:ext uri="{BB962C8B-B14F-4D97-AF65-F5344CB8AC3E}">
        <p14:creationId xmlns:p14="http://schemas.microsoft.com/office/powerpoint/2010/main" val="600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Benutzerdefiniert 2">
      <a:dk1>
        <a:srgbClr val="555555"/>
      </a:dk1>
      <a:lt1>
        <a:sysClr val="window" lastClr="FFFFFF"/>
      </a:lt1>
      <a:dk2>
        <a:srgbClr val="083347"/>
      </a:dk2>
      <a:lt2>
        <a:srgbClr val="C9C9C9"/>
      </a:lt2>
      <a:accent1>
        <a:srgbClr val="0088C6"/>
      </a:accent1>
      <a:accent2>
        <a:srgbClr val="FF7D04"/>
      </a:accent2>
      <a:accent3>
        <a:srgbClr val="B6E4F6"/>
      </a:accent3>
      <a:accent4>
        <a:srgbClr val="F5C500"/>
      </a:accent4>
      <a:accent5>
        <a:srgbClr val="F44336"/>
      </a:accent5>
      <a:accent6>
        <a:srgbClr val="00944B"/>
      </a:accent6>
      <a:hlink>
        <a:srgbClr val="0088C6"/>
      </a:hlink>
      <a:folHlink>
        <a:srgbClr val="FF7D04"/>
      </a:folHlink>
    </a:clrScheme>
    <a:fontScheme name="Benutzerdefiniert 6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enutzerdefiniert 2">
      <a:dk1>
        <a:srgbClr val="555555"/>
      </a:dk1>
      <a:lt1>
        <a:sysClr val="window" lastClr="FFFFFF"/>
      </a:lt1>
      <a:dk2>
        <a:srgbClr val="083347"/>
      </a:dk2>
      <a:lt2>
        <a:srgbClr val="C9C9C9"/>
      </a:lt2>
      <a:accent1>
        <a:srgbClr val="0088C6"/>
      </a:accent1>
      <a:accent2>
        <a:srgbClr val="FF7D04"/>
      </a:accent2>
      <a:accent3>
        <a:srgbClr val="B6E4F6"/>
      </a:accent3>
      <a:accent4>
        <a:srgbClr val="F5C500"/>
      </a:accent4>
      <a:accent5>
        <a:srgbClr val="F44336"/>
      </a:accent5>
      <a:accent6>
        <a:srgbClr val="00944B"/>
      </a:accent6>
      <a:hlink>
        <a:srgbClr val="0088C6"/>
      </a:hlink>
      <a:folHlink>
        <a:srgbClr val="FF7D04"/>
      </a:folHlink>
    </a:clrScheme>
    <a:fontScheme name="Benutzerdefiniert 6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Breitbild</PresentationFormat>
  <Paragraphs>80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Wingdings</vt:lpstr>
      <vt:lpstr>Calibri Light</vt:lpstr>
      <vt:lpstr>Arial</vt:lpstr>
      <vt:lpstr>Century Gothic</vt:lpstr>
      <vt:lpstr>Calibri</vt:lpstr>
      <vt:lpstr>Bebas Neue</vt:lpstr>
      <vt:lpstr>Open Sans Light</vt:lpstr>
      <vt:lpstr>Office Theme</vt:lpstr>
      <vt:lpstr>1_Office Theme</vt:lpstr>
      <vt:lpstr>     COMfortel Mobile Business PBX Manager</vt:lpstr>
      <vt:lpstr>PowerPoint-Präsentation</vt:lpstr>
      <vt:lpstr>COMfortel Mobile Business</vt:lpstr>
      <vt:lpstr>User Interface</vt:lpstr>
      <vt:lpstr>User Interface</vt:lpstr>
      <vt:lpstr>Smartphone Integration</vt:lpstr>
      <vt:lpstr>Kontakte Integration</vt:lpstr>
      <vt:lpstr>Kontakte Integration</vt:lpstr>
      <vt:lpstr>Apple Siri Integration</vt:lpstr>
      <vt:lpstr>Apple Siri Integration</vt:lpstr>
      <vt:lpstr>PowerPoint-Präsentation</vt:lpstr>
      <vt:lpstr>PBX Manager</vt:lpstr>
      <vt:lpstr>PBX Manager</vt:lpstr>
      <vt:lpstr>PBX Manager</vt:lpstr>
      <vt:lpstr>PBX Manager</vt:lpstr>
      <vt:lpstr>PBX Manager – Funktionen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Auerswald UCC Portfolio</dc:title>
  <dc:creator>Wille, Daniel</dc:creator>
  <cp:lastModifiedBy>Wille, Daniel</cp:lastModifiedBy>
  <cp:revision>23</cp:revision>
  <dcterms:created xsi:type="dcterms:W3CDTF">2018-08-28T09:51:25Z</dcterms:created>
  <dcterms:modified xsi:type="dcterms:W3CDTF">2019-02-12T06:52:16Z</dcterms:modified>
</cp:coreProperties>
</file>