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  <p:sldMasterId id="2147483648" r:id="rId3"/>
    <p:sldMasterId id="2147483652" r:id="rId4"/>
    <p:sldMasterId id="2147483660" r:id="rId5"/>
  </p:sldMasterIdLst>
  <p:notesMasterIdLst>
    <p:notesMasterId r:id="rId19"/>
  </p:notesMasterIdLst>
  <p:sldIdLst>
    <p:sldId id="257" r:id="rId6"/>
    <p:sldId id="716" r:id="rId7"/>
    <p:sldId id="695" r:id="rId8"/>
    <p:sldId id="699" r:id="rId9"/>
    <p:sldId id="700" r:id="rId10"/>
    <p:sldId id="701" r:id="rId11"/>
    <p:sldId id="718" r:id="rId12"/>
    <p:sldId id="705" r:id="rId13"/>
    <p:sldId id="703" r:id="rId14"/>
    <p:sldId id="704" r:id="rId15"/>
    <p:sldId id="712" r:id="rId16"/>
    <p:sldId id="713" r:id="rId17"/>
    <p:sldId id="719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4A13E7AF-FEA8-4BCF-AB7D-F00176CAE484}">
          <p14:sldIdLst>
            <p14:sldId id="257"/>
            <p14:sldId id="716"/>
            <p14:sldId id="695"/>
            <p14:sldId id="699"/>
            <p14:sldId id="700"/>
            <p14:sldId id="701"/>
            <p14:sldId id="718"/>
            <p14:sldId id="705"/>
            <p14:sldId id="703"/>
            <p14:sldId id="704"/>
            <p14:sldId id="712"/>
            <p14:sldId id="713"/>
            <p14:sldId id="7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ultz, Marie" initials="SM" lastIdx="1" clrIdx="0">
    <p:extLst>
      <p:ext uri="{19B8F6BF-5375-455C-9EA6-DF929625EA0E}">
        <p15:presenceInfo xmlns:p15="http://schemas.microsoft.com/office/powerpoint/2012/main" userId="S-1-5-21-170671095-787707260-1963001494-123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3" autoAdjust="0"/>
    <p:restoredTop sz="85732" autoAdjust="0"/>
  </p:normalViewPr>
  <p:slideViewPr>
    <p:cSldViewPr snapToGrid="0">
      <p:cViewPr varScale="1">
        <p:scale>
          <a:sx n="93" d="100"/>
          <a:sy n="93" d="100"/>
        </p:scale>
        <p:origin x="10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9DA83-4ED0-415B-9885-8DE59987862B}" type="datetimeFigureOut">
              <a:rPr lang="de-DE" smtClean="0"/>
              <a:t>29.04.2019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DEA2B-9FA7-460F-8E4E-7BF827928A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95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39738" y="323850"/>
            <a:ext cx="5978525" cy="3362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09166">
              <a:defRPr/>
            </a:pPr>
            <a:r>
              <a:rPr lang="de-DE" baseline="0" dirty="0"/>
              <a:t>Im </a:t>
            </a:r>
            <a:r>
              <a:rPr lang="de-DE" b="1" baseline="0" dirty="0"/>
              <a:t>Ich-Bereich</a:t>
            </a:r>
            <a:r>
              <a:rPr lang="de-DE" baseline="0" dirty="0"/>
              <a:t> kann man unter dem Namen und Profilfoto von Nadine Neumann erkennen, dass </a:t>
            </a:r>
            <a:r>
              <a:rPr lang="de-DE" b="1" baseline="0" dirty="0"/>
              <a:t>zwei Leitungen aktiv</a:t>
            </a:r>
            <a:r>
              <a:rPr lang="de-DE" baseline="0" dirty="0"/>
              <a:t> sind: </a:t>
            </a:r>
          </a:p>
          <a:p>
            <a:pPr defTabSz="809166">
              <a:defRPr/>
            </a:pPr>
            <a:r>
              <a:rPr lang="de-DE" baseline="0" dirty="0"/>
              <a:t>Neben der klassischen </a:t>
            </a:r>
            <a:r>
              <a:rPr lang="de-DE" b="1" baseline="0" dirty="0"/>
              <a:t>CTI Leitung (hier 131) </a:t>
            </a:r>
            <a:r>
              <a:rPr lang="de-DE" baseline="0" dirty="0"/>
              <a:t>ist auch eine </a:t>
            </a:r>
            <a:r>
              <a:rPr lang="de-DE" b="1" baseline="0" dirty="0" err="1"/>
              <a:t>Softphone</a:t>
            </a:r>
            <a:r>
              <a:rPr lang="de-DE" b="1" baseline="0" dirty="0"/>
              <a:t> Leitung </a:t>
            </a:r>
            <a:r>
              <a:rPr lang="de-DE" baseline="0" dirty="0"/>
              <a:t>aktiv. </a:t>
            </a:r>
          </a:p>
          <a:p>
            <a:pPr defTabSz="809166">
              <a:defRPr/>
            </a:pPr>
            <a:r>
              <a:rPr lang="de-DE" baseline="0" dirty="0"/>
              <a:t>Der Anwender kann hat die </a:t>
            </a:r>
            <a:r>
              <a:rPr lang="de-DE" b="1" baseline="0" dirty="0"/>
              <a:t>Wahl</a:t>
            </a:r>
            <a:r>
              <a:rPr lang="de-DE" baseline="0" dirty="0"/>
              <a:t>: </a:t>
            </a:r>
            <a:r>
              <a:rPr lang="de-DE" b="1" baseline="0" dirty="0"/>
              <a:t>zwei SIP-Leitungen</a:t>
            </a:r>
            <a:r>
              <a:rPr lang="de-DE" baseline="0" dirty="0"/>
              <a:t>, eine </a:t>
            </a:r>
            <a:r>
              <a:rPr lang="de-DE" b="1" baseline="0" dirty="0"/>
              <a:t>SIP-Leitung und eine klassische Leitung</a:t>
            </a:r>
            <a:r>
              <a:rPr lang="de-DE" baseline="0" dirty="0"/>
              <a:t> oder </a:t>
            </a:r>
            <a:r>
              <a:rPr lang="de-DE" b="1" baseline="0" dirty="0"/>
              <a:t>zwei klassische Telefonleitungen</a:t>
            </a:r>
            <a:r>
              <a:rPr lang="de-DE" baseline="0" dirty="0"/>
              <a:t>, wenn er auf die </a:t>
            </a:r>
            <a:r>
              <a:rPr lang="de-DE" baseline="0" dirty="0" err="1"/>
              <a:t>Softphone</a:t>
            </a:r>
            <a:r>
              <a:rPr lang="de-DE" baseline="0" dirty="0"/>
              <a:t> Funktion gänzlich verzichten will</a:t>
            </a:r>
          </a:p>
          <a:p>
            <a:pPr defTabSz="809166">
              <a:defRPr/>
            </a:pPr>
            <a:r>
              <a:rPr lang="de-DE" baseline="0" dirty="0"/>
              <a:t>Zusätzlich hat Nadine Neumann ihr </a:t>
            </a:r>
            <a:r>
              <a:rPr lang="de-DE" b="1" baseline="0" dirty="0"/>
              <a:t>Smartphone angebunden (hier: Bluetooth</a:t>
            </a:r>
            <a:r>
              <a:rPr lang="de-DE" baseline="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299344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Computer Smartphone Integration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DEA2B-9FA7-460F-8E4E-7BF827928AE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168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DEA2B-9FA7-460F-8E4E-7BF827928AE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14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05B8C-D93B-4744-A494-4D2E0C9B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603"/>
            <a:ext cx="9144000" cy="2462034"/>
          </a:xfrm>
        </p:spPr>
        <p:txBody>
          <a:bodyPr anchor="b"/>
          <a:lstStyle>
            <a:lvl1pPr algn="ctr">
              <a:defRPr sz="8800" cap="all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E17340-919E-41E5-8F5B-83F52D80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7277"/>
            <a:ext cx="9144000" cy="57667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1E7216-D086-48EB-9D4C-794D0848F8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20" y="5436328"/>
            <a:ext cx="1597159" cy="7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9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9847A-85D3-4ED8-A281-989340E1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7066F8-21BD-4142-90CC-B963523E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5303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7066F8-21BD-4142-90CC-B963523E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2209422-F30D-4F47-8329-7034385A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BEA6FF61-30DB-4995-935D-84D40C8D809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67425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472070C-AD78-4648-9817-7175550F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131469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88326A6-5C9E-4AFA-8245-AAC11F5A936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52937" y="4131466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04D7C11-C9D4-4E48-99E8-526DBE4F44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67675" y="4131465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C9D860D-6540-419B-B0B5-D2D1CB8B01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64744"/>
            <a:ext cx="3286126" cy="41275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240DBAA3-44C6-4F5E-8449-4C59E75030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2936" y="3664741"/>
            <a:ext cx="3286126" cy="41275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83ED0A37-C0BA-452A-8B13-CF0134B298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7673" y="3664740"/>
            <a:ext cx="3286126" cy="41275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041686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797F305-C903-46AF-8677-B5AFDC5D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7C1DE70-B79E-481C-A5F3-76E3AB68DA3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562350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73573A88-FA38-4916-BE19-FA5FF6FF631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6502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DEA6BE32-4A7A-48C6-A932-A42371B01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10652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CC0DF4F1-5E67-4C1A-86CE-577E8B204F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64744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9EF56F6F-1831-4DBF-9E44-17F2745B2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2350" y="3662355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2" name="Textplatzhalter 13">
            <a:extLst>
              <a:ext uri="{FF2B5EF4-FFF2-40B4-BE49-F238E27FC236}">
                <a16:creationId xmlns:a16="http://schemas.microsoft.com/office/drawing/2014/main" id="{EF419AC5-76A0-4210-BA01-C3BC78CD50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01" y="3686160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6" name="Textplatzhalter 13">
            <a:extLst>
              <a:ext uri="{FF2B5EF4-FFF2-40B4-BE49-F238E27FC236}">
                <a16:creationId xmlns:a16="http://schemas.microsoft.com/office/drawing/2014/main" id="{D331938D-60A6-4299-AFBA-B0B992DD93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0652" y="3686160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75083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797F305-C903-46AF-8677-B5AFDC5D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CC0DF4F1-5E67-4C1A-86CE-577E8B204F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62363"/>
            <a:ext cx="1828796" cy="41275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D42E004-89ED-4AC8-90B0-FEBAF19665A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009901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189E2898-691C-401E-A409-9CDA66EC70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9901" y="3662363"/>
            <a:ext cx="1828796" cy="41275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75881638-09BB-4E2A-B899-ADDF1A4438E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181603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DD346D0D-DACF-4D77-933D-6A6AF6FB1F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1603" y="3662363"/>
            <a:ext cx="1828796" cy="41275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0FC6C61E-89FB-41EC-B1F4-0DC36904EDF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53304" y="4226719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13">
            <a:extLst>
              <a:ext uri="{FF2B5EF4-FFF2-40B4-BE49-F238E27FC236}">
                <a16:creationId xmlns:a16="http://schemas.microsoft.com/office/drawing/2014/main" id="{2F9B8207-A6B9-4AA4-86CF-52CCEFDA06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3304" y="3664744"/>
            <a:ext cx="1828796" cy="41275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52780B66-493B-4FE9-8D3A-D0CCBBB2EC1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525004" y="4226719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8FF16332-A360-4C6A-B17B-060AC28231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25004" y="3664744"/>
            <a:ext cx="1828796" cy="41275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591684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10862733" cy="51125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lang="de-DE" sz="20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lIns="0"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>
          <a:xfrm>
            <a:off x="718868" y="6547333"/>
            <a:ext cx="840628" cy="216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D4D4D"/>
                </a:solidFill>
              </a:defRPr>
            </a:lvl1pPr>
          </a:lstStyle>
          <a:p>
            <a:r>
              <a:rPr lang="de-DE"/>
              <a:t>XPMT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>
          <a:xfrm>
            <a:off x="1800000" y="6547333"/>
            <a:ext cx="3744096" cy="2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lang="de-DE"/>
              <a:t>24.09.2018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>
          <a:xfrm>
            <a:off x="11027269" y="6547333"/>
            <a:ext cx="555131" cy="216000"/>
          </a:xfrm>
        </p:spPr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400"/>
            </a:lvl1pPr>
            <a:lvl2pPr marL="457119" indent="0" algn="ctr">
              <a:buNone/>
              <a:defRPr sz="1000"/>
            </a:lvl2pPr>
            <a:lvl3pPr marL="914238" indent="0" algn="ctr">
              <a:buNone/>
              <a:defRPr sz="1000"/>
            </a:lvl3pPr>
            <a:lvl4pPr marL="1371358" indent="0" algn="ctr">
              <a:buNone/>
              <a:defRPr sz="1000"/>
            </a:lvl4pPr>
            <a:lvl5pPr marL="1828477" indent="0" algn="ctr">
              <a:buNone/>
              <a:defRPr sz="10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07199766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05B8C-D93B-4744-A494-4D2E0C9B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603"/>
            <a:ext cx="9144000" cy="2462034"/>
          </a:xfrm>
        </p:spPr>
        <p:txBody>
          <a:bodyPr anchor="b"/>
          <a:lstStyle>
            <a:lvl1pPr algn="ctr">
              <a:defRPr sz="88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E17340-919E-41E5-8F5B-83F52D80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7277"/>
            <a:ext cx="9144000" cy="57667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D49C8D-B50B-4818-9186-54041D218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20" y="5436328"/>
            <a:ext cx="1597159" cy="7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63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05B8C-D93B-4744-A494-4D2E0C9B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1834"/>
            <a:ext cx="9144000" cy="2387600"/>
          </a:xfrm>
        </p:spPr>
        <p:txBody>
          <a:bodyPr anchor="b"/>
          <a:lstStyle>
            <a:lvl1pPr algn="r">
              <a:defRPr sz="88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E17340-919E-41E5-8F5B-83F52D80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91508"/>
            <a:ext cx="9144000" cy="527510"/>
          </a:xfrm>
        </p:spPr>
        <p:txBody>
          <a:bodyPr>
            <a:noAutofit/>
          </a:bodyPr>
          <a:lstStyle>
            <a:lvl1pPr marL="0" indent="0" algn="r">
              <a:buNone/>
              <a:defRPr sz="40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CEB415-400D-4A00-87EA-A6E3A41BA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41" y="1925032"/>
            <a:ext cx="1597159" cy="7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7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9847A-85D3-4ED8-A281-989340E1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7066F8-21BD-4142-90CC-B963523E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84034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7066F8-21BD-4142-90CC-B963523E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BD5A71F-A18A-4BCF-BE39-85955F8C8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DE0A8DDD-3F99-420C-9064-4ED1E2806EF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4699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05B8C-D93B-4744-A494-4D2E0C9B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1834"/>
            <a:ext cx="9144000" cy="2387600"/>
          </a:xfrm>
        </p:spPr>
        <p:txBody>
          <a:bodyPr anchor="b"/>
          <a:lstStyle>
            <a:lvl1pPr algn="r">
              <a:defRPr sz="88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E17340-919E-41E5-8F5B-83F52D80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91508"/>
            <a:ext cx="9144000" cy="527510"/>
          </a:xfrm>
        </p:spPr>
        <p:txBody>
          <a:bodyPr>
            <a:noAutofit/>
          </a:bodyPr>
          <a:lstStyle>
            <a:lvl1pPr marL="0" indent="0" algn="r">
              <a:buNone/>
              <a:defRPr sz="40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18483A8-2B32-4B89-B209-A6A284265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41" y="1925032"/>
            <a:ext cx="1597159" cy="7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89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472070C-AD78-4648-9817-7175550F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131469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88326A6-5C9E-4AFA-8245-AAC11F5A936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52937" y="4131466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04D7C11-C9D4-4E48-99E8-526DBE4F44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67675" y="4131465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C9D860D-6540-419B-B0B5-D2D1CB8B01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64744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240DBAA3-44C6-4F5E-8449-4C59E75030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2936" y="3664741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83ED0A37-C0BA-452A-8B13-CF0134B298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7673" y="3664740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497235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797F305-C903-46AF-8677-B5AFDC5D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7C1DE70-B79E-481C-A5F3-76E3AB68DA3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562350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73573A88-FA38-4916-BE19-FA5FF6FF631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6502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DEA6BE32-4A7A-48C6-A932-A42371B01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10652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CC0DF4F1-5E67-4C1A-86CE-577E8B204F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64744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9EF56F6F-1831-4DBF-9E44-17F2745B2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2350" y="3662355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2" name="Textplatzhalter 13">
            <a:extLst>
              <a:ext uri="{FF2B5EF4-FFF2-40B4-BE49-F238E27FC236}">
                <a16:creationId xmlns:a16="http://schemas.microsoft.com/office/drawing/2014/main" id="{EF419AC5-76A0-4210-BA01-C3BC78CD50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01" y="3686160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6" name="Textplatzhalter 13">
            <a:extLst>
              <a:ext uri="{FF2B5EF4-FFF2-40B4-BE49-F238E27FC236}">
                <a16:creationId xmlns:a16="http://schemas.microsoft.com/office/drawing/2014/main" id="{D331938D-60A6-4299-AFBA-B0B992DD93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0652" y="3686160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9310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797F305-C903-46AF-8677-B5AFDC5D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CC0DF4F1-5E67-4C1A-86CE-577E8B204F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D42E004-89ED-4AC8-90B0-FEBAF19665A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009901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189E2898-691C-401E-A409-9CDA66EC70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9901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75881638-09BB-4E2A-B899-ADDF1A4438E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181603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DD346D0D-DACF-4D77-933D-6A6AF6FB1F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1603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0FC6C61E-89FB-41EC-B1F4-0DC36904EDF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53304" y="4226719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13">
            <a:extLst>
              <a:ext uri="{FF2B5EF4-FFF2-40B4-BE49-F238E27FC236}">
                <a16:creationId xmlns:a16="http://schemas.microsoft.com/office/drawing/2014/main" id="{2F9B8207-A6B9-4AA4-86CF-52CCEFDA06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3304" y="3664744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52780B66-493B-4FE9-8D3A-D0CCBBB2EC1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525004" y="4226719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8FF16332-A360-4C6A-B17B-060AC28231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25004" y="3664744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384147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05B8C-D93B-4744-A494-4D2E0C9B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603"/>
            <a:ext cx="9144000" cy="2462034"/>
          </a:xfrm>
        </p:spPr>
        <p:txBody>
          <a:bodyPr anchor="b"/>
          <a:lstStyle>
            <a:lvl1pPr algn="ctr">
              <a:defRPr sz="8800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E17340-919E-41E5-8F5B-83F52D80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7277"/>
            <a:ext cx="9144000" cy="57667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38C1D2-466B-44EB-868C-DFA6EBDD9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71" y="5436328"/>
            <a:ext cx="1517256" cy="7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17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05B8C-D93B-4744-A494-4D2E0C9B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1834"/>
            <a:ext cx="9144000" cy="2387600"/>
          </a:xfrm>
        </p:spPr>
        <p:txBody>
          <a:bodyPr anchor="b"/>
          <a:lstStyle>
            <a:lvl1pPr algn="r">
              <a:defRPr sz="88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E17340-919E-41E5-8F5B-83F52D80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91508"/>
            <a:ext cx="9144000" cy="527510"/>
          </a:xfrm>
        </p:spPr>
        <p:txBody>
          <a:bodyPr>
            <a:noAutofit/>
          </a:bodyPr>
          <a:lstStyle>
            <a:lvl1pPr marL="0" indent="0" algn="r">
              <a:buNone/>
              <a:defRPr sz="40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8C994C-1AAE-45A1-B4A2-0D603BC8A6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792" y="1925032"/>
            <a:ext cx="1517256" cy="7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64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9847A-85D3-4ED8-A281-989340E1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7066F8-21BD-4142-90CC-B963523E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37606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7066F8-21BD-4142-90CC-B963523E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2357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472070C-AD78-4648-9817-7175550F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131469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88326A6-5C9E-4AFA-8245-AAC11F5A936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52937" y="4131466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04D7C11-C9D4-4E48-99E8-526DBE4F44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67675" y="4131465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C9D860D-6540-419B-B0B5-D2D1CB8B01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64744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240DBAA3-44C6-4F5E-8449-4C59E75030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2936" y="3664741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83ED0A37-C0BA-452A-8B13-CF0134B298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7673" y="3664740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61740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797F305-C903-46AF-8677-B5AFDC5D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7C1DE70-B79E-481C-A5F3-76E3AB68DA3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562350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73573A88-FA38-4916-BE19-FA5FF6FF631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6502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DEA6BE32-4A7A-48C6-A932-A42371B01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10652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CC0DF4F1-5E67-4C1A-86CE-577E8B204F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64744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9EF56F6F-1831-4DBF-9E44-17F2745B2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2350" y="3662355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2" name="Textplatzhalter 13">
            <a:extLst>
              <a:ext uri="{FF2B5EF4-FFF2-40B4-BE49-F238E27FC236}">
                <a16:creationId xmlns:a16="http://schemas.microsoft.com/office/drawing/2014/main" id="{EF419AC5-76A0-4210-BA01-C3BC78CD50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01" y="3686160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6" name="Textplatzhalter 13">
            <a:extLst>
              <a:ext uri="{FF2B5EF4-FFF2-40B4-BE49-F238E27FC236}">
                <a16:creationId xmlns:a16="http://schemas.microsoft.com/office/drawing/2014/main" id="{D331938D-60A6-4299-AFBA-B0B992DD93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0652" y="3686160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263911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797F305-C903-46AF-8677-B5AFDC5D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CC0DF4F1-5E67-4C1A-86CE-577E8B204F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D42E004-89ED-4AC8-90B0-FEBAF19665A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009901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189E2898-691C-401E-A409-9CDA66EC70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9901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75881638-09BB-4E2A-B899-ADDF1A4438E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181603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DD346D0D-DACF-4D77-933D-6A6AF6FB1F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1603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0FC6C61E-89FB-41EC-B1F4-0DC36904EDF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53304" y="4226719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13">
            <a:extLst>
              <a:ext uri="{FF2B5EF4-FFF2-40B4-BE49-F238E27FC236}">
                <a16:creationId xmlns:a16="http://schemas.microsoft.com/office/drawing/2014/main" id="{2F9B8207-A6B9-4AA4-86CF-52CCEFDA06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3304" y="3664744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52780B66-493B-4FE9-8D3A-D0CCBBB2EC1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525004" y="4226719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8FF16332-A360-4C6A-B17B-060AC28231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25004" y="3664744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15107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9847A-85D3-4ED8-A281-989340E1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7066F8-21BD-4142-90CC-B963523E3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55013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05B8C-D93B-4744-A494-4D2E0C9B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603"/>
            <a:ext cx="9144000" cy="2462034"/>
          </a:xfrm>
        </p:spPr>
        <p:txBody>
          <a:bodyPr anchor="b"/>
          <a:lstStyle>
            <a:lvl1pPr algn="ctr">
              <a:defRPr sz="88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E17340-919E-41E5-8F5B-83F52D80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7277"/>
            <a:ext cx="9144000" cy="57667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43E597-5E15-4BFF-B22B-962EC9A6E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20" y="5436328"/>
            <a:ext cx="1597159" cy="7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03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05B8C-D93B-4744-A494-4D2E0C9B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1834"/>
            <a:ext cx="9144000" cy="2387600"/>
          </a:xfrm>
        </p:spPr>
        <p:txBody>
          <a:bodyPr anchor="b"/>
          <a:lstStyle>
            <a:lvl1pPr algn="r">
              <a:defRPr sz="88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E17340-919E-41E5-8F5B-83F52D80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91508"/>
            <a:ext cx="9144000" cy="527510"/>
          </a:xfrm>
        </p:spPr>
        <p:txBody>
          <a:bodyPr>
            <a:noAutofit/>
          </a:bodyPr>
          <a:lstStyle>
            <a:lvl1pPr marL="0" indent="0" algn="r">
              <a:buNone/>
              <a:defRPr sz="40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AC8A956-6D90-4A50-B590-95617C3C0E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41" y="1925032"/>
            <a:ext cx="1597159" cy="7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65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9847A-85D3-4ED8-A281-989340E1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7066F8-21BD-4142-90CC-B963523E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6293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7066F8-21BD-4142-90CC-B963523E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A4C2323-AC90-4564-8980-F8A82153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1C4394CC-1973-4176-820A-05A71C41F08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15846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472070C-AD78-4648-9817-7175550F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131469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88326A6-5C9E-4AFA-8245-AAC11F5A936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52937" y="4131466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04D7C11-C9D4-4E48-99E8-526DBE4F44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67675" y="4131465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C9D860D-6540-419B-B0B5-D2D1CB8B01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64744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240DBAA3-44C6-4F5E-8449-4C59E75030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2936" y="3664741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83ED0A37-C0BA-452A-8B13-CF0134B298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7673" y="3664740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626011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797F305-C903-46AF-8677-B5AFDC5D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7C1DE70-B79E-481C-A5F3-76E3AB68DA3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562350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73573A88-FA38-4916-BE19-FA5FF6FF631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6502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DEA6BE32-4A7A-48C6-A932-A42371B01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10652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CC0DF4F1-5E67-4C1A-86CE-577E8B204F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64744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9EF56F6F-1831-4DBF-9E44-17F2745B2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2350" y="3662355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2" name="Textplatzhalter 13">
            <a:extLst>
              <a:ext uri="{FF2B5EF4-FFF2-40B4-BE49-F238E27FC236}">
                <a16:creationId xmlns:a16="http://schemas.microsoft.com/office/drawing/2014/main" id="{EF419AC5-76A0-4210-BA01-C3BC78CD50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01" y="3686160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6" name="Textplatzhalter 13">
            <a:extLst>
              <a:ext uri="{FF2B5EF4-FFF2-40B4-BE49-F238E27FC236}">
                <a16:creationId xmlns:a16="http://schemas.microsoft.com/office/drawing/2014/main" id="{D331938D-60A6-4299-AFBA-B0B992DD93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0652" y="3686160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50052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797F305-C903-46AF-8677-B5AFDC5D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CC0DF4F1-5E67-4C1A-86CE-577E8B204F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D42E004-89ED-4AC8-90B0-FEBAF19665A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009901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189E2898-691C-401E-A409-9CDA66EC70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9901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75881638-09BB-4E2A-B899-ADDF1A4438E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181603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DD346D0D-DACF-4D77-933D-6A6AF6FB1F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1603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0FC6C61E-89FB-41EC-B1F4-0DC36904EDF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53304" y="4226719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13">
            <a:extLst>
              <a:ext uri="{FF2B5EF4-FFF2-40B4-BE49-F238E27FC236}">
                <a16:creationId xmlns:a16="http://schemas.microsoft.com/office/drawing/2014/main" id="{2F9B8207-A6B9-4AA4-86CF-52CCEFDA06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3304" y="3664744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52780B66-493B-4FE9-8D3A-D0CCBBB2EC1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525004" y="4226719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8FF16332-A360-4C6A-B17B-060AC28231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25004" y="3664744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6598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9847A-85D3-4ED8-A281-989340E1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7066F8-21BD-4142-90CC-B963523E3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13139143-B597-4D60-87F1-9F58EDAB87C8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933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472070C-AD78-4648-9817-7175550F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131469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88326A6-5C9E-4AFA-8245-AAC11F5A936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52937" y="4131466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04D7C11-C9D4-4E48-99E8-526DBE4F44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67675" y="4131465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C9D860D-6540-419B-B0B5-D2D1CB8B01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64744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240DBAA3-44C6-4F5E-8449-4C59E75030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2936" y="3664741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83ED0A37-C0BA-452A-8B13-CF0134B298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7673" y="3664740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33282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797F305-C903-46AF-8677-B5AFDC5D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7C1DE70-B79E-481C-A5F3-76E3AB68DA3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562350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73573A88-FA38-4916-BE19-FA5FF6FF631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6502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DEA6BE32-4A7A-48C6-A932-A42371B01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10652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CC0DF4F1-5E67-4C1A-86CE-577E8B204F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64744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9EF56F6F-1831-4DBF-9E44-17F2745B2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2350" y="3662355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2" name="Textplatzhalter 13">
            <a:extLst>
              <a:ext uri="{FF2B5EF4-FFF2-40B4-BE49-F238E27FC236}">
                <a16:creationId xmlns:a16="http://schemas.microsoft.com/office/drawing/2014/main" id="{EF419AC5-76A0-4210-BA01-C3BC78CD50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01" y="3686160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6" name="Textplatzhalter 13">
            <a:extLst>
              <a:ext uri="{FF2B5EF4-FFF2-40B4-BE49-F238E27FC236}">
                <a16:creationId xmlns:a16="http://schemas.microsoft.com/office/drawing/2014/main" id="{D331938D-60A6-4299-AFBA-B0B992DD93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0652" y="3686160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5110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797F305-C903-46AF-8677-B5AFDC5D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CC0DF4F1-5E67-4C1A-86CE-577E8B204F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D42E004-89ED-4AC8-90B0-FEBAF19665A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009901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189E2898-691C-401E-A409-9CDA66EC70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9901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75881638-09BB-4E2A-B899-ADDF1A4438E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181603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DD346D0D-DACF-4D77-933D-6A6AF6FB1F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1603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0FC6C61E-89FB-41EC-B1F4-0DC36904EDF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53304" y="4226719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13">
            <a:extLst>
              <a:ext uri="{FF2B5EF4-FFF2-40B4-BE49-F238E27FC236}">
                <a16:creationId xmlns:a16="http://schemas.microsoft.com/office/drawing/2014/main" id="{2F9B8207-A6B9-4AA4-86CF-52CCEFDA06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3304" y="3664744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52780B66-493B-4FE9-8D3A-D0CCBBB2EC1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525004" y="4226719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8FF16332-A360-4C6A-B17B-060AC28231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25004" y="3664744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19792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05B8C-D93B-4744-A494-4D2E0C9B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603"/>
            <a:ext cx="9144000" cy="2462034"/>
          </a:xfrm>
        </p:spPr>
        <p:txBody>
          <a:bodyPr anchor="b"/>
          <a:lstStyle>
            <a:lvl1pPr algn="ctr">
              <a:defRPr sz="88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E17340-919E-41E5-8F5B-83F52D80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7277"/>
            <a:ext cx="9144000" cy="57667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ACD73C3-0BF7-4091-88B8-B3E7025F86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71" y="5436328"/>
            <a:ext cx="1517256" cy="7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2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05B8C-D93B-4744-A494-4D2E0C9B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1834"/>
            <a:ext cx="9144000" cy="2387600"/>
          </a:xfrm>
        </p:spPr>
        <p:txBody>
          <a:bodyPr anchor="b"/>
          <a:lstStyle>
            <a:lvl1pPr algn="r">
              <a:defRPr sz="88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E17340-919E-41E5-8F5B-83F52D80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91508"/>
            <a:ext cx="9144000" cy="527510"/>
          </a:xfrm>
        </p:spPr>
        <p:txBody>
          <a:bodyPr>
            <a:noAutofit/>
          </a:bodyPr>
          <a:lstStyle>
            <a:lvl1pPr marL="0" indent="0" algn="r">
              <a:buNone/>
              <a:defRPr sz="40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61B790-95C4-419F-A1BA-8034BEBC1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792" y="1925032"/>
            <a:ext cx="1517256" cy="7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5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F0918F-5AE7-4C95-B9A8-D8063179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9F3790-E827-47DD-843E-827626C8A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42162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89" r:id="rId5"/>
    <p:sldLayoutId id="2147483690" r:id="rId6"/>
    <p:sldLayoutId id="214748369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F0918F-5AE7-4C95-B9A8-D8063179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9F3790-E827-47DD-843E-827626C8A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2385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9" r:id="rId4"/>
    <p:sldLayoutId id="2147483687" r:id="rId5"/>
    <p:sldLayoutId id="2147483688" r:id="rId6"/>
    <p:sldLayoutId id="2147483692" r:id="rId7"/>
    <p:sldLayoutId id="214748369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F0918F-5AE7-4C95-B9A8-D8063179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9F3790-E827-47DD-843E-827626C8A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5833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70" r:id="rId4"/>
    <p:sldLayoutId id="2147483685" r:id="rId5"/>
    <p:sldLayoutId id="2147483686" r:id="rId6"/>
    <p:sldLayoutId id="214748369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F0918F-5AE7-4C95-B9A8-D8063179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9F3790-E827-47DD-843E-827626C8A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9586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71" r:id="rId4"/>
    <p:sldLayoutId id="2147483674" r:id="rId5"/>
    <p:sldLayoutId id="2147483679" r:id="rId6"/>
    <p:sldLayoutId id="214748369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F0918F-5AE7-4C95-B9A8-D8063179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9F3790-E827-47DD-843E-827626C8A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78965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83" r:id="rId5"/>
    <p:sldLayoutId id="2147483684" r:id="rId6"/>
    <p:sldLayoutId id="214748369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39BCDC0-EF97-4ADE-BAFC-80DB21A109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PBX Call Assist 3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CF63A24-C931-4827-9481-5F3F4BAB35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750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0CC8F05-ABA5-4579-B499-1CE80EA74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393267" cy="435133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Computer Telefonie Integration ( CTI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Instant Messaging und Präsenz Management, inkl. </a:t>
            </a:r>
            <a:r>
              <a:rPr lang="de-DE" dirty="0" err="1"/>
              <a:t>Federation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Anbindung gängiger CRM-, ERP- und Branchensoftware. Relevante Informationen sofort verfügbar für stets aktuelle Kontaktdaten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Suche, Namensauflösung für CTI-Anrufe und Kontaktdetails z. B. aus CRM/ERP- oder Groupware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Neue UI in modernem Design und mit verbesserter Usability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Einfache Inbetriebnahme mit </a:t>
            </a:r>
            <a:r>
              <a:rPr lang="de-DE" dirty="0" err="1"/>
              <a:t>ProCall</a:t>
            </a:r>
            <a:r>
              <a:rPr lang="de-DE" dirty="0"/>
              <a:t> Mobility Services (optional)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222E6A3-0BCB-47F7-8723-F0DC0BD7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Mac Client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2C54E97-77FD-45F9-B63A-DF4AF440709D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22">
            <a:extLst>
              <a:ext uri="{FF2B5EF4-FFF2-40B4-BE49-F238E27FC236}">
                <a16:creationId xmlns:a16="http://schemas.microsoft.com/office/drawing/2014/main" id="{DF7B5F35-077C-4E12-94A0-4B43705FEA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338" y="1123200"/>
            <a:ext cx="5547101" cy="389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8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D703D-8A97-4275-B7C2-7AB40C443D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Preise Call Assist 3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CAED6F4C-E372-47D8-B6D4-7945C63765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030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917EB217-2DA2-4EDE-A170-4BE7662386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340820"/>
              </p:ext>
            </p:extLst>
          </p:nvPr>
        </p:nvGraphicFramePr>
        <p:xfrm>
          <a:off x="2472266" y="1825625"/>
          <a:ext cx="668866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7734">
                  <a:extLst>
                    <a:ext uri="{9D8B030D-6E8A-4147-A177-3AD203B41FA5}">
                      <a16:colId xmlns:a16="http://schemas.microsoft.com/office/drawing/2014/main" val="2046020386"/>
                    </a:ext>
                  </a:extLst>
                </a:gridCol>
                <a:gridCol w="2810933">
                  <a:extLst>
                    <a:ext uri="{9D8B030D-6E8A-4147-A177-3AD203B41FA5}">
                      <a16:colId xmlns:a16="http://schemas.microsoft.com/office/drawing/2014/main" val="1387622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PBX Call Assist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EVP brutto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407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 User-Lizenz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618,80 €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95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15 User-Lizenz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1.829,03 €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715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40 User-Lizenz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4.801,65 €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4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PBX Call Assist 3 Upgrade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811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 User-Lizenz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297,50 €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019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15 User-Lizenz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879,41 €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54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40 User-Lizenz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2.308,60 €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802635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986362E5-A3CD-4037-AE4E-10FDDF73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PBX Call Assist 3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B09A3A29-41F4-430C-8289-907C411D3050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187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EFA12-3572-4162-8C4C-CAE9476C9C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Vielen Dank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1754205-FF04-4C40-B055-3CD94B1F93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27B88F-C195-42B6-BD24-C5F6FDE8E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Windows Client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01E5D0-9FF7-471A-BC27-E32A980AF2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84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5654" r="21250" b="86182"/>
          <a:stretch/>
        </p:blipFill>
        <p:spPr>
          <a:xfrm>
            <a:off x="4943872" y="1168477"/>
            <a:ext cx="6048672" cy="93610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21092" y="-412134"/>
            <a:ext cx="10515600" cy="1325563"/>
          </a:xfrm>
        </p:spPr>
        <p:txBody>
          <a:bodyPr/>
          <a:lstStyle/>
          <a:p>
            <a:r>
              <a:rPr lang="de-DE" sz="5400" dirty="0"/>
              <a:t>Anbindung von Telefonie – CTI , SIP und Bluetooth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8" y="1074451"/>
            <a:ext cx="3576931" cy="5149997"/>
          </a:xfrm>
          <a:prstGeom prst="rect">
            <a:avLst/>
          </a:prstGeom>
        </p:spPr>
      </p:pic>
      <p:cxnSp>
        <p:nvCxnSpPr>
          <p:cNvPr id="45" name="Gerader Verbinder 44"/>
          <p:cNvCxnSpPr/>
          <p:nvPr/>
        </p:nvCxnSpPr>
        <p:spPr>
          <a:xfrm>
            <a:off x="2495600" y="11967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r Verbinder 129"/>
          <p:cNvCxnSpPr/>
          <p:nvPr/>
        </p:nvCxnSpPr>
        <p:spPr>
          <a:xfrm>
            <a:off x="9746727" y="456356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792000" y="1332000"/>
            <a:ext cx="2952328" cy="468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7953035" y="4162714"/>
            <a:ext cx="257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CTI für Smartphones und </a:t>
            </a:r>
          </a:p>
          <a:p>
            <a:r>
              <a:rPr lang="de-DE" dirty="0"/>
              <a:t>Bluetooth-fähige Handys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953035" y="26128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Klassische Telefonleitung (CTI)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570141" y="2601788"/>
            <a:ext cx="59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131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953035" y="337678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Softphone</a:t>
            </a:r>
            <a:r>
              <a:rPr lang="de-DE" dirty="0"/>
              <a:t> Funktionen (SIP)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570141" y="3376789"/>
            <a:ext cx="132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Softphone</a:t>
            </a:r>
            <a:endParaRPr lang="de-DE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6570141" y="4191511"/>
            <a:ext cx="132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Bluetooth</a:t>
            </a:r>
          </a:p>
        </p:txBody>
      </p:sp>
      <p:sp>
        <p:nvSpPr>
          <p:cNvPr id="25" name="Rechteck 24"/>
          <p:cNvSpPr/>
          <p:nvPr/>
        </p:nvSpPr>
        <p:spPr>
          <a:xfrm>
            <a:off x="5905629" y="1798976"/>
            <a:ext cx="3430731" cy="270677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r Verbinder 15"/>
          <p:cNvCxnSpPr/>
          <p:nvPr/>
        </p:nvCxnSpPr>
        <p:spPr>
          <a:xfrm>
            <a:off x="6235754" y="2083365"/>
            <a:ext cx="0" cy="228644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/>
          <p:nvPr/>
        </p:nvCxnSpPr>
        <p:spPr>
          <a:xfrm>
            <a:off x="6235754" y="2780928"/>
            <a:ext cx="36004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/>
          <p:cNvCxnSpPr/>
          <p:nvPr/>
        </p:nvCxnSpPr>
        <p:spPr>
          <a:xfrm>
            <a:off x="6235754" y="3573016"/>
            <a:ext cx="36004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/>
          <p:nvPr/>
        </p:nvCxnSpPr>
        <p:spPr>
          <a:xfrm>
            <a:off x="6235754" y="4369812"/>
            <a:ext cx="36004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3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77349E5-E47A-4894-BBA5-1BFC4F40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Chat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33399DD-EA65-4FA7-9E14-739FFF5888E9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B3C19E2-A549-4866-88AD-31C4EF266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65" y="1745688"/>
            <a:ext cx="3338268" cy="480637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A740BD6-9FD7-46E0-BEA5-1181572036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4"/>
          <a:stretch/>
        </p:blipFill>
        <p:spPr>
          <a:xfrm>
            <a:off x="4841846" y="2547991"/>
            <a:ext cx="2508307" cy="359357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B2A95DD-A33E-48A9-9720-81D2EAD53D06}"/>
              </a:ext>
            </a:extLst>
          </p:cNvPr>
          <p:cNvSpPr txBox="1"/>
          <p:nvPr/>
        </p:nvSpPr>
        <p:spPr>
          <a:xfrm>
            <a:off x="7857066" y="3243385"/>
            <a:ext cx="1829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13:28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A7408B4-F2F5-4069-982F-87AE730DD1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456" y="3495183"/>
            <a:ext cx="873254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7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8B730DB-58F1-4AFE-B7C1-2FBADCE0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VideoChat</a:t>
            </a:r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52920913-91E0-42A6-9A22-D5A36551CC1D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42AD89B-E8A6-47D8-A12D-F447AF49D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97" y="1665869"/>
            <a:ext cx="3355203" cy="48307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37FE39D-6328-4734-BE32-595B9A99C4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"/>
          <a:stretch/>
        </p:blipFill>
        <p:spPr>
          <a:xfrm>
            <a:off x="4643081" y="2208944"/>
            <a:ext cx="6939319" cy="353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5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0FC3A1B-73EF-47D4-A792-16C1DDD0F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Screen Sharing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269A218D-26E5-4F3D-9EEF-28091AD6DF7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178924-FF80-482F-893C-8FF9FB071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8" y="1328450"/>
            <a:ext cx="3576931" cy="5149997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D6072A2-4C61-46E0-BF41-8DE3B2AAC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99" y="3069961"/>
            <a:ext cx="2281844" cy="36576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B1A68FF-4D49-4598-BB9F-C474F0F754E9}"/>
              </a:ext>
            </a:extLst>
          </p:cNvPr>
          <p:cNvSpPr/>
          <p:nvPr/>
        </p:nvSpPr>
        <p:spPr>
          <a:xfrm>
            <a:off x="3986558" y="3106884"/>
            <a:ext cx="269854" cy="396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4927D3B-1066-4D63-9582-D9310918EF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28" r="64921" b="4620"/>
          <a:stretch/>
        </p:blipFill>
        <p:spPr>
          <a:xfrm>
            <a:off x="6893871" y="4947091"/>
            <a:ext cx="4688529" cy="28705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140ACED-F81B-43FA-A7D2-33CA9503BE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4"/>
          <a:stretch/>
        </p:blipFill>
        <p:spPr>
          <a:xfrm>
            <a:off x="6893872" y="1962364"/>
            <a:ext cx="4688528" cy="2349383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C29B1671-C6DA-4DDE-8D41-B72A23046A6F}"/>
              </a:ext>
            </a:extLst>
          </p:cNvPr>
          <p:cNvSpPr/>
          <p:nvPr/>
        </p:nvSpPr>
        <p:spPr>
          <a:xfrm>
            <a:off x="6897310" y="4077072"/>
            <a:ext cx="1646962" cy="145556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D795702C-C183-4DF1-97A6-040933DAF634}"/>
              </a:ext>
            </a:extLst>
          </p:cNvPr>
          <p:cNvCxnSpPr/>
          <p:nvPr/>
        </p:nvCxnSpPr>
        <p:spPr>
          <a:xfrm flipV="1">
            <a:off x="7752184" y="4222629"/>
            <a:ext cx="0" cy="646531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52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06ED5F8-9C6B-4877-B165-425546C1B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Active</a:t>
            </a:r>
            <a:r>
              <a:rPr lang="de-DE" dirty="0"/>
              <a:t> Directory Support (Benutzerpflege aus dem 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Computer Smartphone Integration (CSPI)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Steuerung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Telefonie über Bluetooth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Zentrale Aktualisierung der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10C315D-7453-4468-84DA-A56AB8753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Weitere wichtige neue Funktionen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DDC1FE3-EEA1-4359-85D4-D964553F5E10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97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7173B-7D9D-4F9B-B951-EC7B191989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Smartphone Apps &amp;        Mac Client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5A1E24A-D480-41DC-A9E4-57C3A800EA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81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316FC72-75E4-4D63-BA18-B02A59412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7533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SIP </a:t>
            </a:r>
            <a:r>
              <a:rPr lang="de-DE" dirty="0" err="1"/>
              <a:t>Softphone</a:t>
            </a:r>
            <a:r>
              <a:rPr lang="de-DE" dirty="0"/>
              <a:t>- und CTI-Funktionen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Synchronisiertes Telefon Journal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Suche, Namensauflösung und Kontaktdetails </a:t>
            </a:r>
          </a:p>
          <a:p>
            <a:r>
              <a:rPr lang="de-DE" dirty="0"/>
              <a:t>       z. B. aus CRM/ERP- oder Branchensoftware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Instant Messaging und Präsenz Management, inkl. </a:t>
            </a:r>
            <a:r>
              <a:rPr lang="de-DE" dirty="0" err="1"/>
              <a:t>Federation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Audio/Video Chat auf </a:t>
            </a:r>
            <a:r>
              <a:rPr lang="de-DE" dirty="0" err="1"/>
              <a:t>WebRTC</a:t>
            </a:r>
            <a:r>
              <a:rPr lang="de-DE" dirty="0"/>
              <a:t> Basis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Verbesserte User-Experience durch die Verwendung von iOS </a:t>
            </a:r>
            <a:r>
              <a:rPr lang="de-DE" dirty="0" err="1"/>
              <a:t>CallKit</a:t>
            </a:r>
            <a:r>
              <a:rPr lang="de-DE" dirty="0"/>
              <a:t> und Android Fullscreen </a:t>
            </a:r>
            <a:r>
              <a:rPr lang="de-DE" dirty="0" err="1"/>
              <a:t>Activity</a:t>
            </a:r>
            <a:r>
              <a:rPr lang="de-DE" dirty="0"/>
              <a:t> für Anrufsignalisierung und -Handling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Einfache Inbetriebnahme mit </a:t>
            </a:r>
            <a:r>
              <a:rPr lang="de-DE" dirty="0" err="1"/>
              <a:t>ProCall</a:t>
            </a:r>
            <a:r>
              <a:rPr lang="de-DE" dirty="0"/>
              <a:t> Mobility Services (optional)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0BA519-223D-4DD6-901F-84647558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Smartphone Apps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4E88938-113B-4832-8066-7AD5867DAF37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6">
            <a:extLst>
              <a:ext uri="{FF2B5EF4-FFF2-40B4-BE49-F238E27FC236}">
                <a16:creationId xmlns:a16="http://schemas.microsoft.com/office/drawing/2014/main" id="{9368C4C5-4A30-4997-A9E2-8F5A68CB5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79" y="745351"/>
            <a:ext cx="2855559" cy="49135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0F858AB-C6E3-4EC5-AB11-F17CDF8923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09" y="5711530"/>
            <a:ext cx="1714500" cy="504825"/>
          </a:xfrm>
          <a:prstGeom prst="rect">
            <a:avLst/>
          </a:prstGeo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8E2B6E3-251B-473A-90C0-F99CF00C9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578" y="735689"/>
            <a:ext cx="2872078" cy="49226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7D2FECC-13E9-46CA-938C-23FD011B1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44" y="5701768"/>
            <a:ext cx="1532198" cy="53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55471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">
  <a:themeElements>
    <a:clrScheme name="AU_CI/CD_2019">
      <a:dk1>
        <a:srgbClr val="3C3C3B"/>
      </a:dk1>
      <a:lt1>
        <a:srgbClr val="FFFFFF"/>
      </a:lt1>
      <a:dk2>
        <a:srgbClr val="0D3447"/>
      </a:dk2>
      <a:lt2>
        <a:srgbClr val="D9EFFD"/>
      </a:lt2>
      <a:accent1>
        <a:srgbClr val="008AC4"/>
      </a:accent1>
      <a:accent2>
        <a:srgbClr val="EB6D0D"/>
      </a:accent2>
      <a:accent3>
        <a:srgbClr val="000033"/>
      </a:accent3>
      <a:accent4>
        <a:srgbClr val="B2B2B2"/>
      </a:accent4>
      <a:accent5>
        <a:srgbClr val="777776"/>
      </a:accent5>
      <a:accent6>
        <a:srgbClr val="006BA8"/>
      </a:accent6>
      <a:hlink>
        <a:srgbClr val="0087C4"/>
      </a:hlink>
      <a:folHlink>
        <a:srgbClr val="EB6D0D"/>
      </a:folHlink>
    </a:clrScheme>
    <a:fontScheme name="AU_CI/CD_2019">
      <a:majorFont>
        <a:latin typeface="RBNo2.1b Book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">
  <a:themeElements>
    <a:clrScheme name="AU_CI/CD_2019">
      <a:dk1>
        <a:srgbClr val="3C3C3B"/>
      </a:dk1>
      <a:lt1>
        <a:srgbClr val="EDEDED"/>
      </a:lt1>
      <a:dk2>
        <a:srgbClr val="0D3447"/>
      </a:dk2>
      <a:lt2>
        <a:srgbClr val="D9EFFD"/>
      </a:lt2>
      <a:accent1>
        <a:srgbClr val="008AC4"/>
      </a:accent1>
      <a:accent2>
        <a:srgbClr val="EB6D0D"/>
      </a:accent2>
      <a:accent3>
        <a:srgbClr val="000033"/>
      </a:accent3>
      <a:accent4>
        <a:srgbClr val="B2B2B2"/>
      </a:accent4>
      <a:accent5>
        <a:srgbClr val="777776"/>
      </a:accent5>
      <a:accent6>
        <a:srgbClr val="006BA8"/>
      </a:accent6>
      <a:hlink>
        <a:srgbClr val="0087C4"/>
      </a:hlink>
      <a:folHlink>
        <a:srgbClr val="EB6D0D"/>
      </a:folHlink>
    </a:clrScheme>
    <a:fontScheme name="AU_CI/CD_2019">
      <a:majorFont>
        <a:latin typeface="RBNo2.1b Book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AU_CI/CD_2019">
      <a:dk1>
        <a:srgbClr val="3C3C3B"/>
      </a:dk1>
      <a:lt1>
        <a:srgbClr val="FFFFFF"/>
      </a:lt1>
      <a:dk2>
        <a:srgbClr val="0D3447"/>
      </a:dk2>
      <a:lt2>
        <a:srgbClr val="D9EFFD"/>
      </a:lt2>
      <a:accent1>
        <a:srgbClr val="008AC4"/>
      </a:accent1>
      <a:accent2>
        <a:srgbClr val="EB6D0D"/>
      </a:accent2>
      <a:accent3>
        <a:srgbClr val="000033"/>
      </a:accent3>
      <a:accent4>
        <a:srgbClr val="B2B2B2"/>
      </a:accent4>
      <a:accent5>
        <a:srgbClr val="777776"/>
      </a:accent5>
      <a:accent6>
        <a:srgbClr val="006BA8"/>
      </a:accent6>
      <a:hlink>
        <a:srgbClr val="0087C4"/>
      </a:hlink>
      <a:folHlink>
        <a:srgbClr val="EB6D0D"/>
      </a:folHlink>
    </a:clrScheme>
    <a:fontScheme name="AU_CI/CD_2019">
      <a:majorFont>
        <a:latin typeface="RBNo2.1b Book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">
  <a:themeElements>
    <a:clrScheme name="AU_CI/CD_2019">
      <a:dk1>
        <a:srgbClr val="3C3C3B"/>
      </a:dk1>
      <a:lt1>
        <a:srgbClr val="EDEDED"/>
      </a:lt1>
      <a:dk2>
        <a:srgbClr val="0D3447"/>
      </a:dk2>
      <a:lt2>
        <a:srgbClr val="D9EFFD"/>
      </a:lt2>
      <a:accent1>
        <a:srgbClr val="008AC4"/>
      </a:accent1>
      <a:accent2>
        <a:srgbClr val="EB6D0D"/>
      </a:accent2>
      <a:accent3>
        <a:srgbClr val="000033"/>
      </a:accent3>
      <a:accent4>
        <a:srgbClr val="B2B2B2"/>
      </a:accent4>
      <a:accent5>
        <a:srgbClr val="777776"/>
      </a:accent5>
      <a:accent6>
        <a:srgbClr val="006BA8"/>
      </a:accent6>
      <a:hlink>
        <a:srgbClr val="0087C4"/>
      </a:hlink>
      <a:folHlink>
        <a:srgbClr val="EB6D0D"/>
      </a:folHlink>
    </a:clrScheme>
    <a:fontScheme name="AU_CI/CD_2019">
      <a:majorFont>
        <a:latin typeface="RBNo2.1b Book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">
  <a:themeElements>
    <a:clrScheme name="AU_CI/CD_2019">
      <a:dk1>
        <a:srgbClr val="3C3C3B"/>
      </a:dk1>
      <a:lt1>
        <a:srgbClr val="FFFFFF"/>
      </a:lt1>
      <a:dk2>
        <a:srgbClr val="0D3447"/>
      </a:dk2>
      <a:lt2>
        <a:srgbClr val="D9EFFD"/>
      </a:lt2>
      <a:accent1>
        <a:srgbClr val="008AC4"/>
      </a:accent1>
      <a:accent2>
        <a:srgbClr val="EB6D0D"/>
      </a:accent2>
      <a:accent3>
        <a:srgbClr val="000033"/>
      </a:accent3>
      <a:accent4>
        <a:srgbClr val="B2B2B2"/>
      </a:accent4>
      <a:accent5>
        <a:srgbClr val="777776"/>
      </a:accent5>
      <a:accent6>
        <a:srgbClr val="006BA8"/>
      </a:accent6>
      <a:hlink>
        <a:srgbClr val="0087C4"/>
      </a:hlink>
      <a:folHlink>
        <a:srgbClr val="EB6D0D"/>
      </a:folHlink>
    </a:clrScheme>
    <a:fontScheme name="AU_CI/CD_2019">
      <a:majorFont>
        <a:latin typeface="RBNo2.1b Book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EC9F68F-8AA7-42B2-A80E-6B3654D1541B}">
  <we:reference id="wa104379997" version="2.0.0.0" store="de-DE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Breitbild</PresentationFormat>
  <Paragraphs>64</Paragraphs>
  <Slides>13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13</vt:i4>
      </vt:variant>
    </vt:vector>
  </HeadingPairs>
  <TitlesOfParts>
    <vt:vector size="23" baseType="lpstr">
      <vt:lpstr>Arial</vt:lpstr>
      <vt:lpstr>Calibri</vt:lpstr>
      <vt:lpstr>Century Gothic</vt:lpstr>
      <vt:lpstr>RBNo2.1b Book</vt:lpstr>
      <vt:lpstr>RBNo2.1b Light</vt:lpstr>
      <vt:lpstr>4_Office</vt:lpstr>
      <vt:lpstr>2_Office</vt:lpstr>
      <vt:lpstr>Office</vt:lpstr>
      <vt:lpstr>1_Office</vt:lpstr>
      <vt:lpstr>3_Office</vt:lpstr>
      <vt:lpstr>PBX Call Assist 3</vt:lpstr>
      <vt:lpstr>Windows Client</vt:lpstr>
      <vt:lpstr>Anbindung von Telefonie – CTI , SIP und Bluetooth</vt:lpstr>
      <vt:lpstr>Chat</vt:lpstr>
      <vt:lpstr>VideoChat</vt:lpstr>
      <vt:lpstr>Screen Sharing</vt:lpstr>
      <vt:lpstr>Weitere wichtige neue Funktionen</vt:lpstr>
      <vt:lpstr>Smartphone Apps &amp;        Mac Client</vt:lpstr>
      <vt:lpstr>Smartphone Apps</vt:lpstr>
      <vt:lpstr>Mac Client</vt:lpstr>
      <vt:lpstr>Preise Call Assist 3</vt:lpstr>
      <vt:lpstr>PBX Call Assist 3</vt:lpstr>
      <vt:lpstr>Vielen Dank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Schultz, Marie</dc:creator>
  <cp:lastModifiedBy>Wille, Daniel</cp:lastModifiedBy>
  <cp:revision>49</cp:revision>
  <dcterms:created xsi:type="dcterms:W3CDTF">2019-01-02T12:39:13Z</dcterms:created>
  <dcterms:modified xsi:type="dcterms:W3CDTF">2019-04-29T07:57:06Z</dcterms:modified>
</cp:coreProperties>
</file>